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22" r:id="rId1"/>
  </p:sldMasterIdLst>
  <p:notesMasterIdLst>
    <p:notesMasterId r:id="rId27"/>
  </p:notesMasterIdLst>
  <p:sldIdLst>
    <p:sldId id="298" r:id="rId2"/>
    <p:sldId id="258" r:id="rId3"/>
    <p:sldId id="260" r:id="rId4"/>
    <p:sldId id="262" r:id="rId5"/>
    <p:sldId id="264" r:id="rId6"/>
    <p:sldId id="269" r:id="rId7"/>
    <p:sldId id="270" r:id="rId8"/>
    <p:sldId id="271" r:id="rId9"/>
    <p:sldId id="272" r:id="rId10"/>
    <p:sldId id="275" r:id="rId11"/>
    <p:sldId id="276" r:id="rId12"/>
    <p:sldId id="277" r:id="rId13"/>
    <p:sldId id="279" r:id="rId14"/>
    <p:sldId id="280" r:id="rId15"/>
    <p:sldId id="281" r:id="rId16"/>
    <p:sldId id="282" r:id="rId17"/>
    <p:sldId id="284" r:id="rId18"/>
    <p:sldId id="285" r:id="rId19"/>
    <p:sldId id="293" r:id="rId20"/>
    <p:sldId id="296" r:id="rId21"/>
    <p:sldId id="286" r:id="rId22"/>
    <p:sldId id="289" r:id="rId23"/>
    <p:sldId id="290" r:id="rId24"/>
    <p:sldId id="291" r:id="rId25"/>
    <p:sldId id="297"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92" d="100"/>
          <a:sy n="92" d="100"/>
        </p:scale>
        <p:origin x="336" y="8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169B4A0-7685-4DAB-AC68-0F11DCE93B9F}" type="datetimeFigureOut">
              <a:rPr lang="en-IN" smtClean="0"/>
              <a:t>02-06-2017</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75E8763-22EB-4ED0-BF8C-17C7777A16ED}" type="slidenum">
              <a:rPr lang="en-IN" smtClean="0"/>
              <a:t>‹#›</a:t>
            </a:fld>
            <a:endParaRPr lang="en-IN"/>
          </a:p>
        </p:txBody>
      </p:sp>
    </p:spTree>
    <p:extLst>
      <p:ext uri="{BB962C8B-B14F-4D97-AF65-F5344CB8AC3E}">
        <p14:creationId xmlns:p14="http://schemas.microsoft.com/office/powerpoint/2010/main" val="32925345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p:sp>
      <p:sp>
        <p:nvSpPr>
          <p:cNvPr id="3" name="Rectangle 2"/>
          <p:cNvSpPr>
            <a:spLocks noGrp="1"/>
          </p:cNvSpPr>
          <p:nvPr>
            <p:ph type="body" idx="1"/>
          </p:nvPr>
        </p:nvSpPr>
        <p:spPr/>
        <p:txBody>
          <a:bodyPr/>
          <a:lstStyle/>
          <a:p>
            <a:endParaRPr lang="en-US"/>
          </a:p>
        </p:txBody>
      </p:sp>
      <p:sp>
        <p:nvSpPr>
          <p:cNvPr id="4" name="Rectangle 3"/>
          <p:cNvSpPr>
            <a:spLocks noGrp="1"/>
          </p:cNvSpPr>
          <p:nvPr>
            <p:ph type="sldNum" sz="quarter" idx="10"/>
          </p:nvPr>
        </p:nvSpPr>
        <p:spPr/>
        <p:txBody>
          <a:bodyPr/>
          <a:lstStyle/>
          <a:p>
            <a:fld id="{CA5D3BF3-D352-46FC-8343-31F56E6730EA}" type="slidenum">
              <a:rPr lang="en-US" smtClean="0"/>
              <a:pPr/>
              <a:t>2</a:t>
            </a:fld>
            <a:endParaRPr lang="en-US"/>
          </a:p>
        </p:txBody>
      </p:sp>
    </p:spTree>
    <p:extLst>
      <p:ext uri="{BB962C8B-B14F-4D97-AF65-F5344CB8AC3E}">
        <p14:creationId xmlns:p14="http://schemas.microsoft.com/office/powerpoint/2010/main" val="10374004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p:sp>
      <p:sp>
        <p:nvSpPr>
          <p:cNvPr id="3" name="Rectangle 2"/>
          <p:cNvSpPr>
            <a:spLocks noGrp="1"/>
          </p:cNvSpPr>
          <p:nvPr>
            <p:ph type="body" idx="1"/>
          </p:nvPr>
        </p:nvSpPr>
        <p:spPr/>
        <p:txBody>
          <a:bodyPr/>
          <a:lstStyle/>
          <a:p>
            <a:endParaRPr lang="en-US"/>
          </a:p>
        </p:txBody>
      </p:sp>
      <p:sp>
        <p:nvSpPr>
          <p:cNvPr id="4" name="Rectangle 3"/>
          <p:cNvSpPr>
            <a:spLocks noGrp="1"/>
          </p:cNvSpPr>
          <p:nvPr>
            <p:ph type="sldNum" sz="quarter" idx="10"/>
          </p:nvPr>
        </p:nvSpPr>
        <p:spPr/>
        <p:txBody>
          <a:bodyPr/>
          <a:lstStyle/>
          <a:p>
            <a:fld id="{CA5D3BF3-D352-46FC-8343-31F56E6730EA}" type="slidenum">
              <a:rPr lang="en-US" smtClean="0"/>
              <a:pPr/>
              <a:t>21</a:t>
            </a:fld>
            <a:endParaRPr lang="en-US"/>
          </a:p>
        </p:txBody>
      </p:sp>
    </p:spTree>
    <p:extLst>
      <p:ext uri="{BB962C8B-B14F-4D97-AF65-F5344CB8AC3E}">
        <p14:creationId xmlns:p14="http://schemas.microsoft.com/office/powerpoint/2010/main" val="34040534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p:sp>
      <p:sp>
        <p:nvSpPr>
          <p:cNvPr id="3" name="Rectangle 2"/>
          <p:cNvSpPr>
            <a:spLocks noGrp="1"/>
          </p:cNvSpPr>
          <p:nvPr>
            <p:ph type="body" idx="1"/>
          </p:nvPr>
        </p:nvSpPr>
        <p:spPr/>
        <p:txBody>
          <a:bodyPr/>
          <a:lstStyle/>
          <a:p>
            <a:endParaRPr lang="en-US"/>
          </a:p>
        </p:txBody>
      </p:sp>
      <p:sp>
        <p:nvSpPr>
          <p:cNvPr id="4" name="Rectangle 3"/>
          <p:cNvSpPr>
            <a:spLocks noGrp="1"/>
          </p:cNvSpPr>
          <p:nvPr>
            <p:ph type="sldNum" sz="quarter" idx="10"/>
          </p:nvPr>
        </p:nvSpPr>
        <p:spPr/>
        <p:txBody>
          <a:bodyPr/>
          <a:lstStyle/>
          <a:p>
            <a:fld id="{CA5D3BF3-D352-46FC-8343-31F56E6730EA}" type="slidenum">
              <a:rPr lang="en-US" smtClean="0"/>
              <a:pPr/>
              <a:t>22</a:t>
            </a:fld>
            <a:endParaRPr lang="en-US"/>
          </a:p>
        </p:txBody>
      </p:sp>
    </p:spTree>
    <p:extLst>
      <p:ext uri="{BB962C8B-B14F-4D97-AF65-F5344CB8AC3E}">
        <p14:creationId xmlns:p14="http://schemas.microsoft.com/office/powerpoint/2010/main" val="42145192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p:sp>
      <p:sp>
        <p:nvSpPr>
          <p:cNvPr id="3" name="Rectangle 2"/>
          <p:cNvSpPr>
            <a:spLocks noGrp="1"/>
          </p:cNvSpPr>
          <p:nvPr>
            <p:ph type="body" idx="1"/>
          </p:nvPr>
        </p:nvSpPr>
        <p:spPr/>
        <p:txBody>
          <a:bodyPr/>
          <a:lstStyle/>
          <a:p>
            <a:endParaRPr lang="en-US"/>
          </a:p>
        </p:txBody>
      </p:sp>
      <p:sp>
        <p:nvSpPr>
          <p:cNvPr id="4" name="Rectangle 3"/>
          <p:cNvSpPr>
            <a:spLocks noGrp="1"/>
          </p:cNvSpPr>
          <p:nvPr>
            <p:ph type="sldNum" sz="quarter" idx="10"/>
          </p:nvPr>
        </p:nvSpPr>
        <p:spPr/>
        <p:txBody>
          <a:bodyPr/>
          <a:lstStyle/>
          <a:p>
            <a:fld id="{CA5D3BF3-D352-46FC-8343-31F56E6730EA}" type="slidenum">
              <a:rPr lang="en-US" smtClean="0"/>
              <a:pPr/>
              <a:t>23</a:t>
            </a:fld>
            <a:endParaRPr lang="en-US"/>
          </a:p>
        </p:txBody>
      </p:sp>
    </p:spTree>
    <p:extLst>
      <p:ext uri="{BB962C8B-B14F-4D97-AF65-F5344CB8AC3E}">
        <p14:creationId xmlns:p14="http://schemas.microsoft.com/office/powerpoint/2010/main" val="180929477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p:sp>
      <p:sp>
        <p:nvSpPr>
          <p:cNvPr id="3" name="Rectangle 2"/>
          <p:cNvSpPr>
            <a:spLocks noGrp="1"/>
          </p:cNvSpPr>
          <p:nvPr>
            <p:ph type="body" idx="1"/>
          </p:nvPr>
        </p:nvSpPr>
        <p:spPr/>
        <p:txBody>
          <a:bodyPr/>
          <a:lstStyle/>
          <a:p>
            <a:endParaRPr lang="en-US"/>
          </a:p>
        </p:txBody>
      </p:sp>
      <p:sp>
        <p:nvSpPr>
          <p:cNvPr id="4" name="Rectangle 3"/>
          <p:cNvSpPr>
            <a:spLocks noGrp="1"/>
          </p:cNvSpPr>
          <p:nvPr>
            <p:ph type="sldNum" sz="quarter" idx="10"/>
          </p:nvPr>
        </p:nvSpPr>
        <p:spPr/>
        <p:txBody>
          <a:bodyPr/>
          <a:lstStyle/>
          <a:p>
            <a:fld id="{CA5D3BF3-D352-46FC-8343-31F56E6730EA}" type="slidenum">
              <a:rPr lang="en-US" smtClean="0"/>
              <a:pPr/>
              <a:t>24</a:t>
            </a:fld>
            <a:endParaRPr lang="en-US"/>
          </a:p>
        </p:txBody>
      </p:sp>
    </p:spTree>
    <p:extLst>
      <p:ext uri="{BB962C8B-B14F-4D97-AF65-F5344CB8AC3E}">
        <p14:creationId xmlns:p14="http://schemas.microsoft.com/office/powerpoint/2010/main" val="32419662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p:sp>
      <p:sp>
        <p:nvSpPr>
          <p:cNvPr id="3" name="Rectangle 2"/>
          <p:cNvSpPr>
            <a:spLocks noGrp="1"/>
          </p:cNvSpPr>
          <p:nvPr>
            <p:ph type="body" idx="1"/>
          </p:nvPr>
        </p:nvSpPr>
        <p:spPr/>
        <p:txBody>
          <a:bodyPr/>
          <a:lstStyle/>
          <a:p>
            <a:endParaRPr lang="en-US"/>
          </a:p>
        </p:txBody>
      </p:sp>
      <p:sp>
        <p:nvSpPr>
          <p:cNvPr id="4" name="Rectangle 3"/>
          <p:cNvSpPr>
            <a:spLocks noGrp="1"/>
          </p:cNvSpPr>
          <p:nvPr>
            <p:ph type="sldNum" sz="quarter" idx="10"/>
          </p:nvPr>
        </p:nvSpPr>
        <p:spPr/>
        <p:txBody>
          <a:bodyPr/>
          <a:lstStyle/>
          <a:p>
            <a:fld id="{CA5D3BF3-D352-46FC-8343-31F56E6730EA}" type="slidenum">
              <a:rPr lang="en-US" smtClean="0"/>
              <a:pPr/>
              <a:t>6</a:t>
            </a:fld>
            <a:endParaRPr lang="en-US"/>
          </a:p>
        </p:txBody>
      </p:sp>
    </p:spTree>
    <p:extLst>
      <p:ext uri="{BB962C8B-B14F-4D97-AF65-F5344CB8AC3E}">
        <p14:creationId xmlns:p14="http://schemas.microsoft.com/office/powerpoint/2010/main" val="33060875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p:sp>
      <p:sp>
        <p:nvSpPr>
          <p:cNvPr id="3" name="Rectangle 2"/>
          <p:cNvSpPr>
            <a:spLocks noGrp="1"/>
          </p:cNvSpPr>
          <p:nvPr>
            <p:ph type="body" idx="1"/>
          </p:nvPr>
        </p:nvSpPr>
        <p:spPr/>
        <p:txBody>
          <a:bodyPr/>
          <a:lstStyle/>
          <a:p>
            <a:endParaRPr lang="en-US"/>
          </a:p>
        </p:txBody>
      </p:sp>
      <p:sp>
        <p:nvSpPr>
          <p:cNvPr id="4" name="Rectangle 3"/>
          <p:cNvSpPr>
            <a:spLocks noGrp="1"/>
          </p:cNvSpPr>
          <p:nvPr>
            <p:ph type="sldNum" sz="quarter" idx="10"/>
          </p:nvPr>
        </p:nvSpPr>
        <p:spPr/>
        <p:txBody>
          <a:bodyPr/>
          <a:lstStyle/>
          <a:p>
            <a:fld id="{CA5D3BF3-D352-46FC-8343-31F56E6730EA}" type="slidenum">
              <a:rPr lang="en-US" smtClean="0"/>
              <a:pPr/>
              <a:t>7</a:t>
            </a:fld>
            <a:endParaRPr lang="en-US"/>
          </a:p>
        </p:txBody>
      </p:sp>
    </p:spTree>
    <p:extLst>
      <p:ext uri="{BB962C8B-B14F-4D97-AF65-F5344CB8AC3E}">
        <p14:creationId xmlns:p14="http://schemas.microsoft.com/office/powerpoint/2010/main" val="11799494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p:sp>
      <p:sp>
        <p:nvSpPr>
          <p:cNvPr id="3" name="Rectangle 2"/>
          <p:cNvSpPr>
            <a:spLocks noGrp="1"/>
          </p:cNvSpPr>
          <p:nvPr>
            <p:ph type="body" idx="1"/>
          </p:nvPr>
        </p:nvSpPr>
        <p:spPr/>
        <p:txBody>
          <a:bodyPr/>
          <a:lstStyle/>
          <a:p>
            <a:endParaRPr lang="en-US" dirty="0"/>
          </a:p>
        </p:txBody>
      </p:sp>
      <p:sp>
        <p:nvSpPr>
          <p:cNvPr id="4" name="Rectangle 3"/>
          <p:cNvSpPr>
            <a:spLocks noGrp="1"/>
          </p:cNvSpPr>
          <p:nvPr>
            <p:ph type="sldNum" sz="quarter" idx="10"/>
          </p:nvPr>
        </p:nvSpPr>
        <p:spPr/>
        <p:txBody>
          <a:bodyPr/>
          <a:lstStyle/>
          <a:p>
            <a:fld id="{CA5D3BF3-D352-46FC-8343-31F56E6730EA}" type="slidenum">
              <a:rPr lang="en-US" smtClean="0"/>
              <a:pPr/>
              <a:t>8</a:t>
            </a:fld>
            <a:endParaRPr lang="en-US"/>
          </a:p>
        </p:txBody>
      </p:sp>
    </p:spTree>
    <p:extLst>
      <p:ext uri="{BB962C8B-B14F-4D97-AF65-F5344CB8AC3E}">
        <p14:creationId xmlns:p14="http://schemas.microsoft.com/office/powerpoint/2010/main" val="3622011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p:sp>
      <p:sp>
        <p:nvSpPr>
          <p:cNvPr id="3" name="Rectangle 2"/>
          <p:cNvSpPr>
            <a:spLocks noGrp="1"/>
          </p:cNvSpPr>
          <p:nvPr>
            <p:ph type="body" idx="1"/>
          </p:nvPr>
        </p:nvSpPr>
        <p:spPr/>
        <p:txBody>
          <a:bodyPr/>
          <a:lstStyle/>
          <a:p>
            <a:endParaRPr lang="en-US"/>
          </a:p>
        </p:txBody>
      </p:sp>
      <p:sp>
        <p:nvSpPr>
          <p:cNvPr id="4" name="Rectangle 3"/>
          <p:cNvSpPr>
            <a:spLocks noGrp="1"/>
          </p:cNvSpPr>
          <p:nvPr>
            <p:ph type="sldNum" sz="quarter" idx="10"/>
          </p:nvPr>
        </p:nvSpPr>
        <p:spPr/>
        <p:txBody>
          <a:bodyPr/>
          <a:lstStyle/>
          <a:p>
            <a:fld id="{CA5D3BF3-D352-46FC-8343-31F56E6730EA}" type="slidenum">
              <a:rPr lang="en-US" smtClean="0"/>
              <a:pPr/>
              <a:t>9</a:t>
            </a:fld>
            <a:endParaRPr lang="en-US"/>
          </a:p>
        </p:txBody>
      </p:sp>
    </p:spTree>
    <p:extLst>
      <p:ext uri="{BB962C8B-B14F-4D97-AF65-F5344CB8AC3E}">
        <p14:creationId xmlns:p14="http://schemas.microsoft.com/office/powerpoint/2010/main" val="386290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p:sp>
      <p:sp>
        <p:nvSpPr>
          <p:cNvPr id="3" name="Rectangle 2"/>
          <p:cNvSpPr>
            <a:spLocks noGrp="1"/>
          </p:cNvSpPr>
          <p:nvPr>
            <p:ph type="body" idx="1"/>
          </p:nvPr>
        </p:nvSpPr>
        <p:spPr/>
        <p:txBody>
          <a:bodyPr/>
          <a:lstStyle/>
          <a:p>
            <a:endParaRPr lang="en-US"/>
          </a:p>
        </p:txBody>
      </p:sp>
      <p:sp>
        <p:nvSpPr>
          <p:cNvPr id="4" name="Rectangle 3"/>
          <p:cNvSpPr>
            <a:spLocks noGrp="1"/>
          </p:cNvSpPr>
          <p:nvPr>
            <p:ph type="sldNum" sz="quarter" idx="10"/>
          </p:nvPr>
        </p:nvSpPr>
        <p:spPr/>
        <p:txBody>
          <a:bodyPr/>
          <a:lstStyle/>
          <a:p>
            <a:fld id="{CA5D3BF3-D352-46FC-8343-31F56E6730EA}" type="slidenum">
              <a:rPr lang="en-US" smtClean="0"/>
              <a:pPr/>
              <a:t>12</a:t>
            </a:fld>
            <a:endParaRPr lang="en-US"/>
          </a:p>
        </p:txBody>
      </p:sp>
    </p:spTree>
    <p:extLst>
      <p:ext uri="{BB962C8B-B14F-4D97-AF65-F5344CB8AC3E}">
        <p14:creationId xmlns:p14="http://schemas.microsoft.com/office/powerpoint/2010/main" val="31491742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A5D3BF3-D352-46FC-8343-31F56E6730EA}" type="slidenum">
              <a:rPr lang="en-US" smtClean="0"/>
              <a:pPr/>
              <a:t>15</a:t>
            </a:fld>
            <a:endParaRPr lang="en-US"/>
          </a:p>
        </p:txBody>
      </p:sp>
    </p:spTree>
    <p:extLst>
      <p:ext uri="{BB962C8B-B14F-4D97-AF65-F5344CB8AC3E}">
        <p14:creationId xmlns:p14="http://schemas.microsoft.com/office/powerpoint/2010/main" val="22173080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p:sp>
      <p:sp>
        <p:nvSpPr>
          <p:cNvPr id="3" name="Rectangle 2"/>
          <p:cNvSpPr>
            <a:spLocks noGrp="1"/>
          </p:cNvSpPr>
          <p:nvPr>
            <p:ph type="body" idx="1"/>
          </p:nvPr>
        </p:nvSpPr>
        <p:spPr/>
        <p:txBody>
          <a:bodyPr/>
          <a:lstStyle/>
          <a:p>
            <a:endParaRPr lang="en-US"/>
          </a:p>
        </p:txBody>
      </p:sp>
      <p:sp>
        <p:nvSpPr>
          <p:cNvPr id="4" name="Rectangle 3"/>
          <p:cNvSpPr>
            <a:spLocks noGrp="1"/>
          </p:cNvSpPr>
          <p:nvPr>
            <p:ph type="sldNum" sz="quarter" idx="10"/>
          </p:nvPr>
        </p:nvSpPr>
        <p:spPr/>
        <p:txBody>
          <a:bodyPr/>
          <a:lstStyle/>
          <a:p>
            <a:fld id="{CA5D3BF3-D352-46FC-8343-31F56E6730EA}" type="slidenum">
              <a:rPr lang="en-US" smtClean="0"/>
              <a:pPr/>
              <a:t>16</a:t>
            </a:fld>
            <a:endParaRPr lang="en-US"/>
          </a:p>
        </p:txBody>
      </p:sp>
    </p:spTree>
    <p:extLst>
      <p:ext uri="{BB962C8B-B14F-4D97-AF65-F5344CB8AC3E}">
        <p14:creationId xmlns:p14="http://schemas.microsoft.com/office/powerpoint/2010/main" val="9630204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p:sp>
      <p:sp>
        <p:nvSpPr>
          <p:cNvPr id="3" name="Rectangle 2"/>
          <p:cNvSpPr>
            <a:spLocks noGrp="1"/>
          </p:cNvSpPr>
          <p:nvPr>
            <p:ph type="body" idx="1"/>
          </p:nvPr>
        </p:nvSpPr>
        <p:spPr/>
        <p:txBody>
          <a:bodyPr/>
          <a:lstStyle/>
          <a:p>
            <a:endParaRPr lang="en-US"/>
          </a:p>
        </p:txBody>
      </p:sp>
      <p:sp>
        <p:nvSpPr>
          <p:cNvPr id="4" name="Rectangle 3"/>
          <p:cNvSpPr>
            <a:spLocks noGrp="1"/>
          </p:cNvSpPr>
          <p:nvPr>
            <p:ph type="sldNum" sz="quarter" idx="10"/>
          </p:nvPr>
        </p:nvSpPr>
        <p:spPr/>
        <p:txBody>
          <a:bodyPr/>
          <a:lstStyle/>
          <a:p>
            <a:fld id="{CA5D3BF3-D352-46FC-8343-31F56E6730EA}" type="slidenum">
              <a:rPr lang="en-US" smtClean="0"/>
              <a:pPr/>
              <a:t>19</a:t>
            </a:fld>
            <a:endParaRPr lang="en-US"/>
          </a:p>
        </p:txBody>
      </p:sp>
    </p:spTree>
    <p:extLst>
      <p:ext uri="{BB962C8B-B14F-4D97-AF65-F5344CB8AC3E}">
        <p14:creationId xmlns:p14="http://schemas.microsoft.com/office/powerpoint/2010/main" val="4099127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ECD19FB2-3AAB-4D03-B13A-2960828C78E3}" type="datetimeFigureOut">
              <a:rPr lang="en-US" smtClean="0"/>
              <a:t>6/2/2017</a:t>
            </a:fld>
            <a:endParaRPr lang="en-US" dirty="0"/>
          </a:p>
        </p:txBody>
      </p:sp>
      <p:sp>
        <p:nvSpPr>
          <p:cNvPr id="5" name="Footer Placeholder 4"/>
          <p:cNvSpPr>
            <a:spLocks noGrp="1"/>
          </p:cNvSpPr>
          <p:nvPr>
            <p:ph type="ftr" sz="quarter" idx="11"/>
          </p:nvPr>
        </p:nvSpPr>
        <p:spPr/>
        <p:txBody>
          <a:bodyPr/>
          <a:lstStyle/>
          <a:p>
            <a:r>
              <a:rPr lang="en-US"/>
              <a:t>
              </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34130311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DED02AE-B9A4-47BD-AF8E-97E16144138B}" type="datetimeFigureOut">
              <a:rPr lang="en-US" smtClean="0"/>
              <a:t>6/2/2017</a:t>
            </a:fld>
            <a:endParaRPr lang="en-US" dirty="0"/>
          </a:p>
        </p:txBody>
      </p:sp>
      <p:sp>
        <p:nvSpPr>
          <p:cNvPr id="5" name="Footer Placeholder 4"/>
          <p:cNvSpPr>
            <a:spLocks noGrp="1"/>
          </p:cNvSpPr>
          <p:nvPr>
            <p:ph type="ftr" sz="quarter" idx="11"/>
          </p:nvPr>
        </p:nvSpPr>
        <p:spPr/>
        <p:txBody>
          <a:bodyPr/>
          <a:lstStyle/>
          <a:p>
            <a:r>
              <a:rPr lang="en-US"/>
              <a:t>
              </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5795996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F0FD78B-DB02-4362-BCDC-98A55456977C}" type="datetimeFigureOut">
              <a:rPr lang="en-US" smtClean="0"/>
              <a:t>6/2/2017</a:t>
            </a:fld>
            <a:endParaRPr lang="en-US" dirty="0"/>
          </a:p>
        </p:txBody>
      </p:sp>
      <p:sp>
        <p:nvSpPr>
          <p:cNvPr id="5" name="Footer Placeholder 4"/>
          <p:cNvSpPr>
            <a:spLocks noGrp="1"/>
          </p:cNvSpPr>
          <p:nvPr>
            <p:ph type="ftr" sz="quarter" idx="11"/>
          </p:nvPr>
        </p:nvSpPr>
        <p:spPr/>
        <p:txBody>
          <a:bodyPr/>
          <a:lstStyle/>
          <a:p>
            <a:r>
              <a:rPr lang="en-US"/>
              <a:t>
              </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8048274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Custom Layout">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p>
            <a:r>
              <a:rPr lang="en-US"/>
              <a:t>Click to edit Master title style</a:t>
            </a:r>
            <a:endParaRPr lang="en-US" dirty="0"/>
          </a:p>
        </p:txBody>
      </p:sp>
      <p:sp>
        <p:nvSpPr>
          <p:cNvPr id="3" name="Rectangle 2"/>
          <p:cNvSpPr>
            <a:spLocks noGrp="1"/>
          </p:cNvSpPr>
          <p:nvPr>
            <p:ph type="dt" sz="half" idx="10"/>
          </p:nvPr>
        </p:nvSpPr>
        <p:spPr/>
        <p:txBody>
          <a:bodyPr/>
          <a:lstStyle/>
          <a:p>
            <a:fld id="{E4606EA6-EFEA-4C30-9264-4F9291A5780D}" type="datetime1">
              <a:rPr lang="en-US" smtClean="0"/>
              <a:pPr/>
              <a:t>6/2/2017</a:t>
            </a:fld>
            <a:endParaRPr lang="en-US"/>
          </a:p>
        </p:txBody>
      </p:sp>
      <p:sp>
        <p:nvSpPr>
          <p:cNvPr id="4" name="Rectangle 3"/>
          <p:cNvSpPr>
            <a:spLocks noGrp="1"/>
          </p:cNvSpPr>
          <p:nvPr>
            <p:ph type="ftr" sz="quarter" idx="11"/>
          </p:nvPr>
        </p:nvSpPr>
        <p:spPr/>
        <p:txBody>
          <a:bodyPr/>
          <a:lstStyle/>
          <a:p>
            <a:endParaRPr lang="en-US"/>
          </a:p>
        </p:txBody>
      </p:sp>
      <p:sp>
        <p:nvSpPr>
          <p:cNvPr id="5" name="Rectangle 4"/>
          <p:cNvSpPr>
            <a:spLocks noGrp="1"/>
          </p:cNvSpPr>
          <p:nvPr>
            <p:ph type="sldNum" sz="quarter" idx="12"/>
          </p:nvPr>
        </p:nvSpPr>
        <p:spPr/>
        <p:txBody>
          <a:bodyPr/>
          <a:lstStyle/>
          <a:p>
            <a:pPr algn="ctr"/>
            <a:fld id="{8F82E0A0-C266-4798-8C8F-B9F91E9DA37E}" type="slidenum">
              <a:rPr lang="en-US" sz="1867" b="1" smtClean="0">
                <a:solidFill>
                  <a:srgbClr val="FFFFFF"/>
                </a:solidFill>
              </a:rPr>
              <a:pPr algn="ctr"/>
              <a:t>‹#›</a:t>
            </a:fld>
            <a:endParaRPr lang="en-US"/>
          </a:p>
        </p:txBody>
      </p:sp>
      <p:sp>
        <p:nvSpPr>
          <p:cNvPr id="7" name="Rectangle 6"/>
          <p:cNvSpPr>
            <a:spLocks noGrp="1"/>
          </p:cNvSpPr>
          <p:nvPr>
            <p:ph sz="quarter" idx="13"/>
          </p:nvPr>
        </p:nvSpPr>
        <p:spPr>
          <a:xfrm>
            <a:off x="812800" y="1803400"/>
            <a:ext cx="10871200" cy="4368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9877861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9916976-5D93-46E4-A98A-FAD63E4D0EA8}" type="datetimeFigureOut">
              <a:rPr lang="en-US" smtClean="0"/>
              <a:t>6/2/2017</a:t>
            </a:fld>
            <a:endParaRPr lang="en-US" dirty="0"/>
          </a:p>
        </p:txBody>
      </p:sp>
      <p:sp>
        <p:nvSpPr>
          <p:cNvPr id="5" name="Footer Placeholder 4"/>
          <p:cNvSpPr>
            <a:spLocks noGrp="1"/>
          </p:cNvSpPr>
          <p:nvPr>
            <p:ph type="ftr" sz="quarter" idx="11"/>
          </p:nvPr>
        </p:nvSpPr>
        <p:spPr/>
        <p:txBody>
          <a:bodyPr/>
          <a:lstStyle/>
          <a:p>
            <a:r>
              <a:rPr lang="en-US"/>
              <a:t>
              </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5493935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F39F4F5-F4D2-4D2A-AB60-88D37ADCB869}" type="datetimeFigureOut">
              <a:rPr lang="en-US" smtClean="0"/>
              <a:t>6/2/2017</a:t>
            </a:fld>
            <a:endParaRPr lang="en-US" dirty="0"/>
          </a:p>
        </p:txBody>
      </p:sp>
      <p:sp>
        <p:nvSpPr>
          <p:cNvPr id="5" name="Footer Placeholder 4"/>
          <p:cNvSpPr>
            <a:spLocks noGrp="1"/>
          </p:cNvSpPr>
          <p:nvPr>
            <p:ph type="ftr" sz="quarter" idx="11"/>
          </p:nvPr>
        </p:nvSpPr>
        <p:spPr/>
        <p:txBody>
          <a:bodyPr/>
          <a:lstStyle/>
          <a:p>
            <a:r>
              <a:rPr lang="en-US"/>
              <a:t>
              </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7550393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D23BC6CE-6D1E-47E5-8859-F31AC5380EB2}" type="datetimeFigureOut">
              <a:rPr lang="en-US" smtClean="0"/>
              <a:t>6/2/2017</a:t>
            </a:fld>
            <a:endParaRPr lang="en-US" dirty="0"/>
          </a:p>
        </p:txBody>
      </p:sp>
      <p:sp>
        <p:nvSpPr>
          <p:cNvPr id="6" name="Footer Placeholder 5"/>
          <p:cNvSpPr>
            <a:spLocks noGrp="1"/>
          </p:cNvSpPr>
          <p:nvPr>
            <p:ph type="ftr" sz="quarter" idx="11"/>
          </p:nvPr>
        </p:nvSpPr>
        <p:spPr/>
        <p:txBody>
          <a:bodyPr/>
          <a:lstStyle/>
          <a:p>
            <a:r>
              <a:rPr lang="en-US"/>
              <a:t>
              </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3815864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B1B4E7C4-4DA4-404D-9965-B13F2DD7D8BF}" type="datetimeFigureOut">
              <a:rPr lang="en-US" smtClean="0"/>
              <a:t>6/2/2017</a:t>
            </a:fld>
            <a:endParaRPr lang="en-US" dirty="0"/>
          </a:p>
        </p:txBody>
      </p:sp>
      <p:sp>
        <p:nvSpPr>
          <p:cNvPr id="8" name="Footer Placeholder 7"/>
          <p:cNvSpPr>
            <a:spLocks noGrp="1"/>
          </p:cNvSpPr>
          <p:nvPr>
            <p:ph type="ftr" sz="quarter" idx="11"/>
          </p:nvPr>
        </p:nvSpPr>
        <p:spPr/>
        <p:txBody>
          <a:bodyPr/>
          <a:lstStyle/>
          <a:p>
            <a:r>
              <a:rPr lang="en-US"/>
              <a:t>
              </a:t>
            </a:r>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1311911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476FB7AA-4A53-424F-AD41-70827B6504BA}" type="datetimeFigureOut">
              <a:rPr lang="en-US" smtClean="0"/>
              <a:t>6/2/2017</a:t>
            </a:fld>
            <a:endParaRPr lang="en-US" dirty="0"/>
          </a:p>
        </p:txBody>
      </p:sp>
      <p:sp>
        <p:nvSpPr>
          <p:cNvPr id="4" name="Footer Placeholder 3"/>
          <p:cNvSpPr>
            <a:spLocks noGrp="1"/>
          </p:cNvSpPr>
          <p:nvPr>
            <p:ph type="ftr" sz="quarter" idx="11"/>
          </p:nvPr>
        </p:nvSpPr>
        <p:spPr/>
        <p:txBody>
          <a:bodyPr/>
          <a:lstStyle/>
          <a:p>
            <a:r>
              <a:rPr lang="en-US"/>
              <a:t>
              </a:t>
            </a:r>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3394754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7884882-FB12-4BC8-9960-9AD8104D7FAE}" type="datetimeFigureOut">
              <a:rPr lang="en-US" smtClean="0"/>
              <a:t>6/2/2017</a:t>
            </a:fld>
            <a:endParaRPr lang="en-US" dirty="0"/>
          </a:p>
        </p:txBody>
      </p:sp>
      <p:sp>
        <p:nvSpPr>
          <p:cNvPr id="3" name="Footer Placeholder 2"/>
          <p:cNvSpPr>
            <a:spLocks noGrp="1"/>
          </p:cNvSpPr>
          <p:nvPr>
            <p:ph type="ftr" sz="quarter" idx="11"/>
          </p:nvPr>
        </p:nvSpPr>
        <p:spPr/>
        <p:txBody>
          <a:bodyPr/>
          <a:lstStyle/>
          <a:p>
            <a:r>
              <a:rPr lang="en-US"/>
              <a:t>
              </a:t>
            </a:r>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9215798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F7D1BD23-6E54-4D9D-AD88-A2813C73CC25}" type="datetimeFigureOut">
              <a:rPr lang="en-US" smtClean="0"/>
              <a:t>6/2/2017</a:t>
            </a:fld>
            <a:endParaRPr lang="en-US" dirty="0"/>
          </a:p>
        </p:txBody>
      </p:sp>
      <p:sp>
        <p:nvSpPr>
          <p:cNvPr id="6" name="Footer Placeholder 5"/>
          <p:cNvSpPr>
            <a:spLocks noGrp="1"/>
          </p:cNvSpPr>
          <p:nvPr>
            <p:ph type="ftr" sz="quarter" idx="11"/>
          </p:nvPr>
        </p:nvSpPr>
        <p:spPr/>
        <p:txBody>
          <a:bodyPr/>
          <a:lstStyle/>
          <a:p>
            <a:r>
              <a:rPr lang="en-US"/>
              <a:t>
              </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600591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1471A834-4F3C-4AF9-9C74-05EC35A0F292}" type="datetimeFigureOut">
              <a:rPr lang="en-US" smtClean="0"/>
              <a:t>6/2/2017</a:t>
            </a:fld>
            <a:endParaRPr lang="en-US" dirty="0"/>
          </a:p>
        </p:txBody>
      </p:sp>
      <p:sp>
        <p:nvSpPr>
          <p:cNvPr id="6" name="Footer Placeholder 5"/>
          <p:cNvSpPr>
            <a:spLocks noGrp="1"/>
          </p:cNvSpPr>
          <p:nvPr>
            <p:ph type="ftr" sz="quarter" idx="11"/>
          </p:nvPr>
        </p:nvSpPr>
        <p:spPr/>
        <p:txBody>
          <a:bodyPr/>
          <a:lstStyle/>
          <a:p>
            <a:r>
              <a:rPr lang="en-US"/>
              <a:t>
              </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2504497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1CF1133-3259-4C45-BABA-5B62D9C6F78D}" type="datetimeFigureOut">
              <a:rPr lang="en-US" smtClean="0"/>
              <a:t>6/2/2017</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
              </a:t>
            </a:r>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3817681958"/>
      </p:ext>
    </p:extLst>
  </p:cSld>
  <p:clrMap bg1="lt1" tx1="dk1" bg2="lt2" tx2="dk2" accent1="accent1" accent2="accent2" accent3="accent3" accent4="accent4" accent5="accent5" accent6="accent6" hlink="hlink" folHlink="folHlink"/>
  <p:sldLayoutIdLst>
    <p:sldLayoutId id="2147483723" r:id="rId1"/>
    <p:sldLayoutId id="2147483724" r:id="rId2"/>
    <p:sldLayoutId id="2147483725" r:id="rId3"/>
    <p:sldLayoutId id="2147483726" r:id="rId4"/>
    <p:sldLayoutId id="2147483727" r:id="rId5"/>
    <p:sldLayoutId id="2147483728" r:id="rId6"/>
    <p:sldLayoutId id="2147483729" r:id="rId7"/>
    <p:sldLayoutId id="2147483730" r:id="rId8"/>
    <p:sldLayoutId id="2147483731" r:id="rId9"/>
    <p:sldLayoutId id="2147483732" r:id="rId10"/>
    <p:sldLayoutId id="2147483733" r:id="rId11"/>
    <p:sldLayoutId id="2147483734" r:id="rId12"/>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264428" y="2036711"/>
            <a:ext cx="7255625" cy="1641490"/>
          </a:xfrm>
        </p:spPr>
        <p:txBody>
          <a:bodyPr>
            <a:normAutofit/>
          </a:bodyPr>
          <a:lstStyle/>
          <a:p>
            <a:r>
              <a:rPr lang="en-US" sz="7200" dirty="0"/>
              <a:t>Hiding stuff in stuff</a:t>
            </a:r>
          </a:p>
        </p:txBody>
      </p:sp>
      <p:sp>
        <p:nvSpPr>
          <p:cNvPr id="5" name="Title 1"/>
          <p:cNvSpPr>
            <a:spLocks noGrp="1"/>
          </p:cNvSpPr>
          <p:nvPr>
            <p:ph type="subTitle" idx="1"/>
          </p:nvPr>
        </p:nvSpPr>
        <p:spPr>
          <a:xfrm>
            <a:off x="3640974" y="1009364"/>
            <a:ext cx="8012083" cy="754025"/>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oAutofit/>
          </a:bodyPr>
          <a:lstStyle/>
          <a:p>
            <a:r>
              <a:rPr lang="en-US" sz="5400" dirty="0">
                <a:solidFill>
                  <a:srgbClr val="C00000"/>
                </a:solidFill>
                <a:effectLst>
                  <a:outerShdw blurRad="38100" dist="38100" dir="2700000" algn="tl">
                    <a:srgbClr val="000000">
                      <a:alpha val="43137"/>
                    </a:srgbClr>
                  </a:outerShdw>
                </a:effectLst>
                <a:latin typeface="Arial Rounded MT Bold" panose="020F0704030504030204" pitchFamily="34" charset="0"/>
              </a:rPr>
              <a:t>STEGANOGRAPHY 101</a:t>
            </a:r>
            <a:endParaRPr lang="en-IN" sz="5400" dirty="0">
              <a:solidFill>
                <a:srgbClr val="C00000"/>
              </a:solidFill>
              <a:effectLst>
                <a:outerShdw blurRad="38100" dist="38100" dir="2700000" algn="tl">
                  <a:srgbClr val="000000">
                    <a:alpha val="43137"/>
                  </a:srgbClr>
                </a:outerShdw>
              </a:effectLst>
              <a:latin typeface="Arial Rounded MT Bold" panose="020F0704030504030204" pitchFamily="34" charset="0"/>
            </a:endParaRPr>
          </a:p>
        </p:txBody>
      </p:sp>
      <p:pic>
        <p:nvPicPr>
          <p:cNvPr id="6" name="Picture 5"/>
          <p:cNvPicPr>
            <a:picLocks noChangeAspect="1"/>
          </p:cNvPicPr>
          <p:nvPr/>
        </p:nvPicPr>
        <p:blipFill>
          <a:blip r:embed="rId2"/>
          <a:stretch>
            <a:fillRect/>
          </a:stretch>
        </p:blipFill>
        <p:spPr>
          <a:xfrm>
            <a:off x="162638" y="185421"/>
            <a:ext cx="3483595" cy="5217852"/>
          </a:xfrm>
          <a:prstGeom prst="rect">
            <a:avLst/>
          </a:prstGeom>
        </p:spPr>
      </p:pic>
    </p:spTree>
    <p:extLst>
      <p:ext uri="{BB962C8B-B14F-4D97-AF65-F5344CB8AC3E}">
        <p14:creationId xmlns:p14="http://schemas.microsoft.com/office/powerpoint/2010/main" val="15487968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1700" y="-131764"/>
            <a:ext cx="10515600" cy="1325563"/>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lstStyle/>
          <a:p>
            <a:pPr algn="ctr"/>
            <a:r>
              <a:rPr lang="en-US" dirty="0"/>
              <a:t>Examples of Text Steganography</a:t>
            </a:r>
          </a:p>
        </p:txBody>
      </p:sp>
      <p:sp>
        <p:nvSpPr>
          <p:cNvPr id="8" name="Content Placeholder 7"/>
          <p:cNvSpPr>
            <a:spLocks noGrp="1"/>
          </p:cNvSpPr>
          <p:nvPr>
            <p:ph sz="quarter" idx="13"/>
          </p:nvPr>
        </p:nvSpPr>
        <p:spPr/>
        <p:txBody>
          <a:bodyPr/>
          <a:lstStyle/>
          <a:p>
            <a:r>
              <a:rPr lang="en-US" dirty="0">
                <a:sym typeface="Symbol" pitchFamily="18" charset="2"/>
              </a:rPr>
              <a:t>Minor changes to shapes of characters</a:t>
            </a:r>
            <a:endParaRPr lang="en-US" dirty="0"/>
          </a:p>
        </p:txBody>
      </p:sp>
      <p:pic>
        <p:nvPicPr>
          <p:cNvPr id="9" name="Picture 5" descr="steg1"/>
          <p:cNvPicPr>
            <a:picLocks noChangeAspect="1" noChangeArrowheads="1"/>
          </p:cNvPicPr>
          <p:nvPr/>
        </p:nvPicPr>
        <p:blipFill>
          <a:blip r:embed="rId2"/>
          <a:srcRect/>
          <a:stretch>
            <a:fillRect/>
          </a:stretch>
        </p:blipFill>
        <p:spPr bwMode="auto">
          <a:xfrm>
            <a:off x="6654800" y="3022601"/>
            <a:ext cx="4165600" cy="3176284"/>
          </a:xfrm>
          <a:prstGeom prst="rect">
            <a:avLst/>
          </a:prstGeom>
          <a:noFill/>
          <a:ln w="9525">
            <a:noFill/>
            <a:miter lim="800000"/>
            <a:headEnd/>
            <a:tailEnd/>
          </a:ln>
        </p:spPr>
      </p:pic>
      <p:pic>
        <p:nvPicPr>
          <p:cNvPr id="10" name="Picture 2" descr="steg0"/>
          <p:cNvPicPr>
            <a:picLocks noChangeAspect="1" noChangeArrowheads="1"/>
          </p:cNvPicPr>
          <p:nvPr/>
        </p:nvPicPr>
        <p:blipFill>
          <a:blip r:embed="rId3"/>
          <a:srcRect/>
          <a:stretch>
            <a:fillRect/>
          </a:stretch>
        </p:blipFill>
        <p:spPr bwMode="auto">
          <a:xfrm>
            <a:off x="1320800" y="3022601"/>
            <a:ext cx="4470400" cy="3176284"/>
          </a:xfrm>
          <a:prstGeom prst="rect">
            <a:avLst/>
          </a:prstGeom>
          <a:noFill/>
          <a:ln w="9525">
            <a:noFill/>
            <a:miter lim="800000"/>
            <a:headEnd/>
            <a:tailEnd/>
          </a:ln>
        </p:spPr>
      </p:pic>
    </p:spTree>
    <p:extLst>
      <p:ext uri="{BB962C8B-B14F-4D97-AF65-F5344CB8AC3E}">
        <p14:creationId xmlns:p14="http://schemas.microsoft.com/office/powerpoint/2010/main" val="663028270"/>
      </p:ext>
    </p:extLst>
  </p:cSld>
  <p:clrMapOvr>
    <a:masterClrMapping/>
  </p:clrMapOvr>
  <mc:AlternateContent xmlns:mc="http://schemas.openxmlformats.org/markup-compatibility/2006" xmlns:p14="http://schemas.microsoft.com/office/powerpoint/2010/main">
    <mc:Choice Requires="p14">
      <p:transition spd="slow" p14:dur="1250">
        <p14:flip dir="l"/>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6600" y="-101600"/>
            <a:ext cx="10515600" cy="1325563"/>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lstStyle/>
          <a:p>
            <a:pPr algn="ctr"/>
            <a:r>
              <a:rPr lang="en-US" dirty="0"/>
              <a:t>Examples of Text Steganography</a:t>
            </a:r>
          </a:p>
        </p:txBody>
      </p:sp>
      <p:pic>
        <p:nvPicPr>
          <p:cNvPr id="4" name="Content Placeholder 3" descr="1.jpg"/>
          <p:cNvPicPr>
            <a:picLocks noGrp="1" noChangeAspect="1"/>
          </p:cNvPicPr>
          <p:nvPr>
            <p:ph sz="quarter" idx="13"/>
          </p:nvPr>
        </p:nvPicPr>
        <p:blipFill>
          <a:blip r:embed="rId2"/>
          <a:stretch>
            <a:fillRect/>
          </a:stretch>
        </p:blipFill>
        <p:spPr>
          <a:xfrm>
            <a:off x="1524000" y="1803400"/>
            <a:ext cx="8940800" cy="4910824"/>
          </a:xfrm>
        </p:spPr>
      </p:pic>
    </p:spTree>
    <p:extLst>
      <p:ext uri="{BB962C8B-B14F-4D97-AF65-F5344CB8AC3E}">
        <p14:creationId xmlns:p14="http://schemas.microsoft.com/office/powerpoint/2010/main" val="946819490"/>
      </p:ext>
    </p:extLst>
  </p:cSld>
  <p:clrMapOvr>
    <a:masterClrMapping/>
  </p:clrMapOvr>
  <mc:AlternateContent xmlns:mc="http://schemas.openxmlformats.org/markup-compatibility/2006" xmlns:p14="http://schemas.microsoft.com/office/powerpoint/2010/main">
    <mc:Choice Requires="p14">
      <p:transition spd="slow" p14:dur="1250">
        <p14:flip dir="l"/>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a:xfrm>
            <a:off x="850900" y="-292100"/>
            <a:ext cx="10769600" cy="1397000"/>
          </a:xfrm>
        </p:spPr>
        <p:txBody>
          <a:bodyPr anchor="b">
            <a:normAutofit/>
          </a:bodyPr>
          <a:lstStyle/>
          <a:p>
            <a:pPr algn="ctr"/>
            <a:r>
              <a:rPr lang="en-US" sz="5400" dirty="0"/>
              <a:t>Image Steganography</a:t>
            </a:r>
          </a:p>
        </p:txBody>
      </p:sp>
      <p:sp>
        <p:nvSpPr>
          <p:cNvPr id="5" name="Content Placeholder 4"/>
          <p:cNvSpPr>
            <a:spLocks noGrp="1"/>
          </p:cNvSpPr>
          <p:nvPr>
            <p:ph idx="1"/>
          </p:nvPr>
        </p:nvSpPr>
        <p:spPr>
          <a:xfrm>
            <a:off x="304800" y="1231900"/>
            <a:ext cx="11684000" cy="5461000"/>
          </a:xfrm>
          <a:prstGeom prst="rect">
            <a:avLst/>
          </a:prstGeom>
        </p:spPr>
        <p:txBody>
          <a:bodyPr>
            <a:noAutofit/>
          </a:bodyPr>
          <a:lstStyle/>
          <a:p>
            <a:r>
              <a:rPr lang="en-US" dirty="0"/>
              <a:t>Using image files as hosts for steganographic messages takes advantage of the limited capabilities of the human visual system</a:t>
            </a:r>
          </a:p>
          <a:p>
            <a:r>
              <a:rPr lang="en-US" dirty="0"/>
              <a:t>Some of the more common method for embedding messages in image files can be categorized into two main groups, image domain methods and transform domain methods</a:t>
            </a:r>
            <a:endParaRPr lang="en-US" b="1" dirty="0"/>
          </a:p>
          <a:p>
            <a:pPr marL="0" indent="0">
              <a:buNone/>
            </a:pPr>
            <a:r>
              <a:rPr lang="en-US" b="1" dirty="0"/>
              <a:t>Image And Transform Domain:</a:t>
            </a:r>
          </a:p>
          <a:p>
            <a:r>
              <a:rPr lang="en-US" dirty="0"/>
              <a:t>Image – also known as spatial – domain techniques embed messages in the intensity of the pixels directly, while for transform – also known as frequency – domain, images are first transformed and then the message is embedded in the image</a:t>
            </a:r>
          </a:p>
          <a:p>
            <a:r>
              <a:rPr lang="en-US" dirty="0"/>
              <a:t>Image domain techniques encompass bit-wise methods that apply bit insertion and noise manipulation and are sometimes characterized as “simple systems”</a:t>
            </a:r>
          </a:p>
          <a:p>
            <a:r>
              <a:rPr lang="en-US" dirty="0"/>
              <a:t>Steganography in the transform domain involves the manipulation of algorithms and image transforms</a:t>
            </a:r>
          </a:p>
        </p:txBody>
      </p:sp>
    </p:spTree>
    <p:extLst>
      <p:ext uri="{BB962C8B-B14F-4D97-AF65-F5344CB8AC3E}">
        <p14:creationId xmlns:p14="http://schemas.microsoft.com/office/powerpoint/2010/main" val="912311145"/>
      </p:ext>
    </p:extLst>
  </p:cSld>
  <p:clrMapOvr>
    <a:masterClrMapping/>
  </p:clrMapOvr>
  <mc:AlternateContent xmlns:mc="http://schemas.openxmlformats.org/markup-compatibility/2006" xmlns:p14="http://schemas.microsoft.com/office/powerpoint/2010/main">
    <mc:Choice Requires="p14">
      <p:transition spd="slow" p14:dur="1250">
        <p14:flip dir="l"/>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3200" y="-482600"/>
            <a:ext cx="11785600" cy="1600200"/>
          </a:xfrm>
        </p:spPr>
        <p:txBody>
          <a:bodyPr>
            <a:noAutofit/>
          </a:bodyPr>
          <a:lstStyle/>
          <a:p>
            <a:pPr algn="ctr"/>
            <a:r>
              <a:rPr lang="en-US" sz="5400" dirty="0"/>
              <a:t>LSB [Least Significant bit] Method</a:t>
            </a:r>
          </a:p>
        </p:txBody>
      </p:sp>
      <p:sp>
        <p:nvSpPr>
          <p:cNvPr id="4" name="Content Placeholder 3"/>
          <p:cNvSpPr>
            <a:spLocks noGrp="1"/>
          </p:cNvSpPr>
          <p:nvPr>
            <p:ph idx="1"/>
          </p:nvPr>
        </p:nvSpPr>
        <p:spPr>
          <a:xfrm>
            <a:off x="203200" y="1257300"/>
            <a:ext cx="11785600" cy="4775200"/>
          </a:xfrm>
          <a:prstGeom prst="rect">
            <a:avLst/>
          </a:prstGeom>
        </p:spPr>
        <p:txBody>
          <a:bodyPr>
            <a:normAutofit lnSpcReduction="10000"/>
          </a:bodyPr>
          <a:lstStyle/>
          <a:p>
            <a:pPr algn="just"/>
            <a:r>
              <a:rPr lang="en-US" dirty="0"/>
              <a:t>Least significant bit (LSB) insertion is a common, simple approach to embedding information in a cover image</a:t>
            </a:r>
          </a:p>
          <a:p>
            <a:pPr algn="just"/>
            <a:r>
              <a:rPr lang="en-US" dirty="0"/>
              <a:t>The least significant bit (in other words, the 8th bit) of some or all of the bytes inside an image is changed to a bit of the secret message</a:t>
            </a:r>
          </a:p>
          <a:p>
            <a:pPr algn="just"/>
            <a:r>
              <a:rPr lang="en-US" dirty="0"/>
              <a:t>When using a 24-bit image, a bit of each of the red, green and blue color components can be used, since they are each represented by a byte. In other words, one can store 3 bits in each pixel. An 800 × 600 pixel image, can thus store a total amount of 1,440,000 bits or 180,000 bytes of embedded data</a:t>
            </a:r>
          </a:p>
          <a:p>
            <a:pPr algn="just"/>
            <a:r>
              <a:rPr lang="en-US" dirty="0"/>
              <a:t>In its simplest form, LSB makes use of BMP images, since they use lossless compression</a:t>
            </a:r>
          </a:p>
        </p:txBody>
      </p:sp>
    </p:spTree>
    <p:extLst>
      <p:ext uri="{BB962C8B-B14F-4D97-AF65-F5344CB8AC3E}">
        <p14:creationId xmlns:p14="http://schemas.microsoft.com/office/powerpoint/2010/main" val="4145858283"/>
      </p:ext>
    </p:extLst>
  </p:cSld>
  <p:clrMapOvr>
    <a:masterClrMapping/>
  </p:clrMapOvr>
  <mc:AlternateContent xmlns:mc="http://schemas.openxmlformats.org/markup-compatibility/2006" xmlns:p14="http://schemas.microsoft.com/office/powerpoint/2010/main">
    <mc:Choice Requires="p14">
      <p:transition spd="slow" p14:dur="1250">
        <p14:flip dir="l"/>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508000" y="1295400"/>
            <a:ext cx="11480800" cy="4876800"/>
          </a:xfrm>
          <a:prstGeom prst="rect">
            <a:avLst/>
          </a:prstGeom>
        </p:spPr>
        <p:txBody>
          <a:bodyPr>
            <a:normAutofit fontScale="92500" lnSpcReduction="10000"/>
          </a:bodyPr>
          <a:lstStyle/>
          <a:p>
            <a:r>
              <a:rPr lang="en-US" dirty="0"/>
              <a:t>A grid for 3 pixels of a 24-bit image can be as follows:</a:t>
            </a:r>
          </a:p>
          <a:p>
            <a:pPr algn="ctr">
              <a:buNone/>
            </a:pPr>
            <a:r>
              <a:rPr lang="en-US" dirty="0"/>
              <a:t>(00101101   00011100   11011100)</a:t>
            </a:r>
          </a:p>
          <a:p>
            <a:pPr algn="ctr">
              <a:buNone/>
            </a:pPr>
            <a:r>
              <a:rPr lang="en-US" dirty="0"/>
              <a:t>(10100110   11000100   00001100)</a:t>
            </a:r>
          </a:p>
          <a:p>
            <a:pPr algn="ctr">
              <a:buNone/>
            </a:pPr>
            <a:r>
              <a:rPr lang="en-US" dirty="0"/>
              <a:t>(11010010   10101101   01100011)</a:t>
            </a:r>
          </a:p>
          <a:p>
            <a:r>
              <a:rPr lang="en-US" dirty="0"/>
              <a:t>When the number 200, which binary representation is 11001000, is embedded into the least significant bits of this part of the image, the resulting grid is as follows:</a:t>
            </a:r>
          </a:p>
          <a:p>
            <a:pPr algn="ctr">
              <a:buNone/>
            </a:pPr>
            <a:r>
              <a:rPr lang="en-US" dirty="0"/>
              <a:t>(0010110</a:t>
            </a:r>
            <a:r>
              <a:rPr lang="en-US" b="1" dirty="0"/>
              <a:t>1   </a:t>
            </a:r>
            <a:r>
              <a:rPr lang="en-US" dirty="0"/>
              <a:t>0001110</a:t>
            </a:r>
            <a:r>
              <a:rPr lang="en-US" b="1" dirty="0"/>
              <a:t>1   </a:t>
            </a:r>
            <a:r>
              <a:rPr lang="en-US" dirty="0"/>
              <a:t>1101110</a:t>
            </a:r>
            <a:r>
              <a:rPr lang="en-US" b="1" dirty="0"/>
              <a:t>0)</a:t>
            </a:r>
          </a:p>
          <a:p>
            <a:pPr algn="ctr">
              <a:buNone/>
            </a:pPr>
            <a:r>
              <a:rPr lang="en-US" dirty="0"/>
              <a:t>(1010011</a:t>
            </a:r>
            <a:r>
              <a:rPr lang="en-US" b="1" dirty="0"/>
              <a:t>0   </a:t>
            </a:r>
            <a:r>
              <a:rPr lang="en-US" dirty="0"/>
              <a:t>1100010</a:t>
            </a:r>
            <a:r>
              <a:rPr lang="en-US" b="1" dirty="0"/>
              <a:t>1   </a:t>
            </a:r>
            <a:r>
              <a:rPr lang="en-US" dirty="0"/>
              <a:t>0000110</a:t>
            </a:r>
            <a:r>
              <a:rPr lang="en-US" b="1" dirty="0"/>
              <a:t>0)</a:t>
            </a:r>
          </a:p>
          <a:p>
            <a:pPr algn="ctr">
              <a:buNone/>
            </a:pPr>
            <a:r>
              <a:rPr lang="en-US" dirty="0"/>
              <a:t>(1101001</a:t>
            </a:r>
            <a:r>
              <a:rPr lang="en-US" b="1" dirty="0"/>
              <a:t>0   </a:t>
            </a:r>
            <a:r>
              <a:rPr lang="en-US" dirty="0"/>
              <a:t>1010110</a:t>
            </a:r>
            <a:r>
              <a:rPr lang="en-US" b="1" dirty="0"/>
              <a:t>0   </a:t>
            </a:r>
            <a:r>
              <a:rPr lang="en-US" dirty="0"/>
              <a:t>01100011</a:t>
            </a:r>
            <a:r>
              <a:rPr lang="en-US" b="1" dirty="0"/>
              <a:t>)</a:t>
            </a:r>
            <a:endParaRPr lang="en-US" dirty="0"/>
          </a:p>
        </p:txBody>
      </p:sp>
      <p:sp>
        <p:nvSpPr>
          <p:cNvPr id="5" name="Title 1"/>
          <p:cNvSpPr txBox="1">
            <a:spLocks/>
          </p:cNvSpPr>
          <p:nvPr/>
        </p:nvSpPr>
        <p:spPr>
          <a:xfrm>
            <a:off x="203200" y="-482600"/>
            <a:ext cx="11785600" cy="1600200"/>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3200" b="0" kern="1200">
                <a:gradFill flip="none" rotWithShape="1">
                  <a:gsLst>
                    <a:gs pos="28000">
                      <a:schemeClr val="tx1">
                        <a:lumMod val="93000"/>
                      </a:schemeClr>
                    </a:gs>
                    <a:gs pos="0">
                      <a:schemeClr val="bg1">
                        <a:lumMod val="25000"/>
                        <a:lumOff val="75000"/>
                      </a:schemeClr>
                    </a:gs>
                    <a:gs pos="100000">
                      <a:schemeClr val="tx2">
                        <a:lumMod val="0"/>
                        <a:lumOff val="100000"/>
                      </a:schemeClr>
                    </a:gs>
                  </a:gsLst>
                  <a:lin ang="4800000" scaled="0"/>
                  <a:tileRect/>
                </a:gradFill>
                <a:latin typeface="+mj-lt"/>
                <a:ea typeface="+mj-ea"/>
                <a:cs typeface="+mj-cs"/>
              </a:defRPr>
            </a:lvl1pPr>
          </a:lstStyle>
          <a:p>
            <a:pPr algn="ctr"/>
            <a:r>
              <a:rPr lang="en-US" sz="5400"/>
              <a:t>LSB [Least Significant bit] Method</a:t>
            </a:r>
            <a:endParaRPr lang="en-US" sz="5400" dirty="0"/>
          </a:p>
        </p:txBody>
      </p:sp>
    </p:spTree>
    <p:extLst>
      <p:ext uri="{BB962C8B-B14F-4D97-AF65-F5344CB8AC3E}">
        <p14:creationId xmlns:p14="http://schemas.microsoft.com/office/powerpoint/2010/main" val="1004424479"/>
      </p:ext>
    </p:extLst>
  </p:cSld>
  <p:clrMapOvr>
    <a:masterClrMapping/>
  </p:clrMapOvr>
  <mc:AlternateContent xmlns:mc="http://schemas.openxmlformats.org/markup-compatibility/2006" xmlns:p14="http://schemas.microsoft.com/office/powerpoint/2010/main">
    <mc:Choice Requires="p14">
      <p:transition spd="slow" p14:dur="1250">
        <p14:flip dir="l"/>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0"/>
            <a:ext cx="10515600" cy="1325563"/>
          </a:xfrm>
        </p:spPr>
        <p:txBody>
          <a:bodyPr/>
          <a:lstStyle/>
          <a:p>
            <a:pPr algn="ctr"/>
            <a:r>
              <a:rPr lang="en-US" dirty="0"/>
              <a:t>Example Of Image Steganography</a:t>
            </a:r>
          </a:p>
        </p:txBody>
      </p:sp>
      <p:pic>
        <p:nvPicPr>
          <p:cNvPr id="4" name="Picture 3"/>
          <p:cNvPicPr>
            <a:picLocks noChangeAspect="1"/>
          </p:cNvPicPr>
          <p:nvPr/>
        </p:nvPicPr>
        <p:blipFill>
          <a:blip r:embed="rId3"/>
          <a:stretch>
            <a:fillRect/>
          </a:stretch>
        </p:blipFill>
        <p:spPr>
          <a:xfrm>
            <a:off x="1264573" y="1325563"/>
            <a:ext cx="9563100" cy="4648200"/>
          </a:xfrm>
          <a:prstGeom prst="rect">
            <a:avLst/>
          </a:prstGeom>
        </p:spPr>
      </p:pic>
    </p:spTree>
    <p:extLst>
      <p:ext uri="{BB962C8B-B14F-4D97-AF65-F5344CB8AC3E}">
        <p14:creationId xmlns:p14="http://schemas.microsoft.com/office/powerpoint/2010/main" val="1650922272"/>
      </p:ext>
    </p:extLst>
  </p:cSld>
  <p:clrMapOvr>
    <a:masterClrMapping/>
  </p:clrMapOvr>
  <mc:AlternateContent xmlns:mc="http://schemas.openxmlformats.org/markup-compatibility/2006" xmlns:p14="http://schemas.microsoft.com/office/powerpoint/2010/main">
    <mc:Choice Requires="p14">
      <p:transition spd="slow" p14:dur="1250">
        <p14:flip dir="l"/>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921544" y="-419100"/>
            <a:ext cx="10348912" cy="1600200"/>
          </a:xfrm>
        </p:spPr>
        <p:txBody>
          <a:bodyPr>
            <a:noAutofit/>
          </a:bodyPr>
          <a:lstStyle/>
          <a:p>
            <a:pPr algn="ctr"/>
            <a:r>
              <a:rPr lang="en-US" sz="5400" dirty="0"/>
              <a:t>Audio Steganography</a:t>
            </a:r>
          </a:p>
        </p:txBody>
      </p:sp>
      <p:sp>
        <p:nvSpPr>
          <p:cNvPr id="6" name="Content Placeholder 5"/>
          <p:cNvSpPr>
            <a:spLocks noGrp="1"/>
          </p:cNvSpPr>
          <p:nvPr>
            <p:ph idx="1"/>
          </p:nvPr>
        </p:nvSpPr>
        <p:spPr>
          <a:xfrm>
            <a:off x="177800" y="1320800"/>
            <a:ext cx="11823700" cy="5257800"/>
          </a:xfrm>
          <a:prstGeom prst="rect">
            <a:avLst/>
          </a:prstGeom>
        </p:spPr>
        <p:txBody>
          <a:bodyPr>
            <a:normAutofit fontScale="92500" lnSpcReduction="10000"/>
          </a:bodyPr>
          <a:lstStyle/>
          <a:p>
            <a:r>
              <a:rPr lang="en-US" dirty="0"/>
              <a:t>Embedding secret messages into digital sound is known as </a:t>
            </a:r>
          </a:p>
          <a:p>
            <a:pPr>
              <a:buNone/>
            </a:pPr>
            <a:r>
              <a:rPr lang="en-US" dirty="0"/>
              <a:t>    audio Steganography. </a:t>
            </a:r>
          </a:p>
          <a:p>
            <a:r>
              <a:rPr lang="en-US" dirty="0"/>
              <a:t>Audio Steganography methods can embed messages in WAV, AU, and even MP3 sound files.</a:t>
            </a:r>
          </a:p>
          <a:p>
            <a:r>
              <a:rPr lang="en-US" dirty="0"/>
              <a:t>The properties of the human auditory system (HAS) are exploited in the process of audio Steganography</a:t>
            </a:r>
          </a:p>
          <a:p>
            <a:r>
              <a:rPr lang="en-US" dirty="0"/>
              <a:t>To embed data secretly onto digital audio file there are few techniques introduced :</a:t>
            </a:r>
          </a:p>
          <a:p>
            <a:pPr lvl="1"/>
            <a:r>
              <a:rPr lang="en-US" dirty="0"/>
              <a:t>LSB Coding</a:t>
            </a:r>
          </a:p>
          <a:p>
            <a:pPr lvl="1"/>
            <a:r>
              <a:rPr lang="en-US" dirty="0"/>
              <a:t>Phase Coding</a:t>
            </a:r>
          </a:p>
          <a:p>
            <a:pPr lvl="1"/>
            <a:r>
              <a:rPr lang="en-US" dirty="0"/>
              <a:t>Parity Coding</a:t>
            </a:r>
          </a:p>
          <a:p>
            <a:pPr lvl="1"/>
            <a:r>
              <a:rPr lang="en-US" dirty="0"/>
              <a:t>Spread Spectrum</a:t>
            </a:r>
          </a:p>
          <a:p>
            <a:endParaRPr lang="en-US" dirty="0"/>
          </a:p>
          <a:p>
            <a:pPr marL="0" indent="0">
              <a:buNone/>
            </a:pPr>
            <a:endParaRPr lang="en-US" dirty="0"/>
          </a:p>
          <a:p>
            <a:pPr>
              <a:buNone/>
            </a:pPr>
            <a:endParaRPr lang="en-US" dirty="0"/>
          </a:p>
          <a:p>
            <a:pPr>
              <a:buNone/>
            </a:pPr>
            <a:endParaRPr lang="en-US" dirty="0"/>
          </a:p>
        </p:txBody>
      </p:sp>
    </p:spTree>
    <p:extLst>
      <p:ext uri="{BB962C8B-B14F-4D97-AF65-F5344CB8AC3E}">
        <p14:creationId xmlns:p14="http://schemas.microsoft.com/office/powerpoint/2010/main" val="3593607485"/>
      </p:ext>
    </p:extLst>
  </p:cSld>
  <p:clrMapOvr>
    <a:masterClrMapping/>
  </p:clrMapOvr>
  <mc:AlternateContent xmlns:mc="http://schemas.openxmlformats.org/markup-compatibility/2006" xmlns:p14="http://schemas.microsoft.com/office/powerpoint/2010/main">
    <mc:Choice Requires="p14">
      <p:transition spd="slow" p14:dur="1250">
        <p14:flip dir="l"/>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9788" y="-406400"/>
            <a:ext cx="11187112" cy="1600200"/>
          </a:xfrm>
        </p:spPr>
        <p:txBody>
          <a:bodyPr>
            <a:noAutofit/>
          </a:bodyPr>
          <a:lstStyle/>
          <a:p>
            <a:pPr algn="ctr"/>
            <a:r>
              <a:rPr lang="en-US" sz="5400" dirty="0"/>
              <a:t>Flowchart Of Audio Steganography</a:t>
            </a:r>
          </a:p>
        </p:txBody>
      </p:sp>
      <p:pic>
        <p:nvPicPr>
          <p:cNvPr id="1026" name="Picture 2"/>
          <p:cNvPicPr>
            <a:picLocks noGrp="1" noChangeAspect="1" noChangeArrowheads="1"/>
          </p:cNvPicPr>
          <p:nvPr>
            <p:ph idx="1"/>
          </p:nvPr>
        </p:nvPicPr>
        <p:blipFill>
          <a:blip r:embed="rId2"/>
          <a:srcRect/>
          <a:stretch>
            <a:fillRect/>
          </a:stretch>
        </p:blipFill>
        <p:spPr bwMode="auto">
          <a:xfrm>
            <a:off x="839788" y="1574800"/>
            <a:ext cx="10972800" cy="4851400"/>
          </a:xfrm>
          <a:prstGeom prst="rect">
            <a:avLst/>
          </a:prstGeom>
          <a:noFill/>
          <a:ln w="9525">
            <a:noFill/>
            <a:miter lim="800000"/>
            <a:headEnd/>
            <a:tailEnd/>
          </a:ln>
          <a:effectLst/>
        </p:spPr>
      </p:pic>
    </p:spTree>
    <p:extLst>
      <p:ext uri="{BB962C8B-B14F-4D97-AF65-F5344CB8AC3E}">
        <p14:creationId xmlns:p14="http://schemas.microsoft.com/office/powerpoint/2010/main" val="3051195650"/>
      </p:ext>
    </p:extLst>
  </p:cSld>
  <p:clrMapOvr>
    <a:masterClrMapping/>
  </p:clrMapOvr>
  <mc:AlternateContent xmlns:mc="http://schemas.openxmlformats.org/markup-compatibility/2006" xmlns:p14="http://schemas.microsoft.com/office/powerpoint/2010/main">
    <mc:Choice Requires="p14">
      <p:transition spd="slow" p14:dur="1250">
        <p14:flip dir="l"/>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6100" y="-495300"/>
            <a:ext cx="11303000" cy="1600200"/>
          </a:xfrm>
        </p:spPr>
        <p:txBody>
          <a:bodyPr>
            <a:normAutofit/>
          </a:bodyPr>
          <a:lstStyle/>
          <a:p>
            <a:pPr algn="ctr"/>
            <a:r>
              <a:rPr lang="en-US" sz="5400" dirty="0"/>
              <a:t>Example of LSB Method</a:t>
            </a:r>
          </a:p>
        </p:txBody>
      </p:sp>
      <p:sp>
        <p:nvSpPr>
          <p:cNvPr id="6" name="Content Placeholder 5"/>
          <p:cNvSpPr>
            <a:spLocks noGrp="1"/>
          </p:cNvSpPr>
          <p:nvPr>
            <p:ph idx="1"/>
          </p:nvPr>
        </p:nvSpPr>
        <p:spPr>
          <a:xfrm>
            <a:off x="203200" y="1905000"/>
            <a:ext cx="4876800" cy="4673600"/>
          </a:xfrm>
          <a:prstGeom prst="rect">
            <a:avLst/>
          </a:prstGeom>
        </p:spPr>
        <p:txBody>
          <a:bodyPr>
            <a:normAutofit fontScale="77500" lnSpcReduction="20000"/>
          </a:bodyPr>
          <a:lstStyle/>
          <a:p>
            <a:pPr algn="just"/>
            <a:r>
              <a:rPr lang="en-US" dirty="0"/>
              <a:t>The message 'HEY' is encoded in a 16-bit CD quality sample using the LSB method. </a:t>
            </a:r>
          </a:p>
          <a:p>
            <a:pPr algn="just"/>
            <a:r>
              <a:rPr lang="en-US" dirty="0"/>
              <a:t>Here the secret information is ‘HEY’ and the cover file is audio file. HEY is to be embedded inside the audio file. First the secret information ‘HEY’ and the audio file are converted into bit stream. </a:t>
            </a:r>
          </a:p>
          <a:p>
            <a:pPr algn="just"/>
            <a:r>
              <a:rPr lang="en-US" dirty="0"/>
              <a:t>The least significant column of the audio file is replaced by the bit stream of </a:t>
            </a:r>
            <a:r>
              <a:rPr lang="en-US" dirty="0" err="1"/>
              <a:t>sectet</a:t>
            </a:r>
            <a:r>
              <a:rPr lang="en-US" dirty="0"/>
              <a:t> information ‘HEY’. The resulting file after embedding secret information ‘HEY’ is called Stego-file.</a:t>
            </a:r>
          </a:p>
        </p:txBody>
      </p:sp>
      <p:pic>
        <p:nvPicPr>
          <p:cNvPr id="7" name="Picture 2"/>
          <p:cNvPicPr>
            <a:picLocks noChangeAspect="1" noChangeArrowheads="1"/>
          </p:cNvPicPr>
          <p:nvPr/>
        </p:nvPicPr>
        <p:blipFill>
          <a:blip r:embed="rId2"/>
          <a:srcRect/>
          <a:stretch>
            <a:fillRect/>
          </a:stretch>
        </p:blipFill>
        <p:spPr bwMode="auto">
          <a:xfrm>
            <a:off x="5689600" y="1701800"/>
            <a:ext cx="5994400" cy="4876800"/>
          </a:xfrm>
          <a:prstGeom prst="rect">
            <a:avLst/>
          </a:prstGeom>
          <a:noFill/>
          <a:ln w="9525">
            <a:noFill/>
            <a:miter lim="800000"/>
            <a:headEnd/>
            <a:tailEnd/>
          </a:ln>
          <a:effectLst/>
        </p:spPr>
      </p:pic>
    </p:spTree>
    <p:extLst>
      <p:ext uri="{BB962C8B-B14F-4D97-AF65-F5344CB8AC3E}">
        <p14:creationId xmlns:p14="http://schemas.microsoft.com/office/powerpoint/2010/main" val="2617035311"/>
      </p:ext>
    </p:extLst>
  </p:cSld>
  <p:clrMapOvr>
    <a:masterClrMapping/>
  </p:clrMapOvr>
  <mc:AlternateContent xmlns:mc="http://schemas.openxmlformats.org/markup-compatibility/2006" xmlns:p14="http://schemas.microsoft.com/office/powerpoint/2010/main">
    <mc:Choice Requires="p14">
      <p:transition spd="slow" p14:dur="1250">
        <p14:flip dir="l"/>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28598" y="190500"/>
            <a:ext cx="11785600" cy="1600200"/>
          </a:xfrm>
        </p:spPr>
        <p:txBody>
          <a:bodyPr>
            <a:normAutofit/>
          </a:bodyPr>
          <a:lstStyle/>
          <a:p>
            <a:pPr algn="ctr"/>
            <a:r>
              <a:rPr lang="en-US" sz="5400" dirty="0"/>
              <a:t>Comparison of Secret Communication Techniques</a:t>
            </a:r>
            <a:endParaRPr lang="en-IN" sz="5400" dirty="0"/>
          </a:p>
        </p:txBody>
      </p:sp>
      <p:graphicFrame>
        <p:nvGraphicFramePr>
          <p:cNvPr id="10" name="Table 9"/>
          <p:cNvGraphicFramePr>
            <a:graphicFrameLocks noGrp="1"/>
          </p:cNvGraphicFramePr>
          <p:nvPr>
            <p:extLst>
              <p:ext uri="{D42A27DB-BD31-4B8C-83A1-F6EECF244321}">
                <p14:modId xmlns:p14="http://schemas.microsoft.com/office/powerpoint/2010/main" val="2864555567"/>
              </p:ext>
            </p:extLst>
          </p:nvPr>
        </p:nvGraphicFramePr>
        <p:xfrm>
          <a:off x="571500" y="2027766"/>
          <a:ext cx="10592492" cy="4398436"/>
        </p:xfrm>
        <a:graphic>
          <a:graphicData uri="http://schemas.openxmlformats.org/drawingml/2006/table">
            <a:tbl>
              <a:tblPr firstRow="1" bandRow="1">
                <a:tableStyleId>{5940675A-B579-460E-94D1-54222C63F5DA}</a:tableStyleId>
              </a:tblPr>
              <a:tblGrid>
                <a:gridCol w="2648123">
                  <a:extLst>
                    <a:ext uri="{9D8B030D-6E8A-4147-A177-3AD203B41FA5}">
                      <a16:colId xmlns:a16="http://schemas.microsoft.com/office/drawing/2014/main" val="20000"/>
                    </a:ext>
                  </a:extLst>
                </a:gridCol>
                <a:gridCol w="2648123">
                  <a:extLst>
                    <a:ext uri="{9D8B030D-6E8A-4147-A177-3AD203B41FA5}">
                      <a16:colId xmlns:a16="http://schemas.microsoft.com/office/drawing/2014/main" val="20001"/>
                    </a:ext>
                  </a:extLst>
                </a:gridCol>
                <a:gridCol w="2648123">
                  <a:extLst>
                    <a:ext uri="{9D8B030D-6E8A-4147-A177-3AD203B41FA5}">
                      <a16:colId xmlns:a16="http://schemas.microsoft.com/office/drawing/2014/main" val="20002"/>
                    </a:ext>
                  </a:extLst>
                </a:gridCol>
                <a:gridCol w="2648123">
                  <a:extLst>
                    <a:ext uri="{9D8B030D-6E8A-4147-A177-3AD203B41FA5}">
                      <a16:colId xmlns:a16="http://schemas.microsoft.com/office/drawing/2014/main" val="20003"/>
                    </a:ext>
                  </a:extLst>
                </a:gridCol>
              </a:tblGrid>
              <a:tr h="1099609">
                <a:tc>
                  <a:txBody>
                    <a:bodyPr/>
                    <a:lstStyle/>
                    <a:p>
                      <a:pPr algn="ctr"/>
                      <a:r>
                        <a:rPr lang="en-US" sz="2800" dirty="0"/>
                        <a:t>Communication Technique</a:t>
                      </a:r>
                      <a:endParaRPr lang="en-IN" sz="2800" dirty="0"/>
                    </a:p>
                  </a:txBody>
                  <a:tcPr anchor="ctr"/>
                </a:tc>
                <a:tc>
                  <a:txBody>
                    <a:bodyPr/>
                    <a:lstStyle/>
                    <a:p>
                      <a:pPr algn="ctr"/>
                      <a:r>
                        <a:rPr lang="en-US" sz="3200" dirty="0"/>
                        <a:t>Confidentiality</a:t>
                      </a:r>
                      <a:endParaRPr lang="en-IN" sz="3200" dirty="0"/>
                    </a:p>
                  </a:txBody>
                  <a:tcPr anchor="ctr"/>
                </a:tc>
                <a:tc>
                  <a:txBody>
                    <a:bodyPr/>
                    <a:lstStyle/>
                    <a:p>
                      <a:pPr algn="ctr"/>
                      <a:r>
                        <a:rPr lang="en-US" sz="3200" dirty="0"/>
                        <a:t>Integrity</a:t>
                      </a:r>
                      <a:endParaRPr lang="en-IN" sz="3200" dirty="0"/>
                    </a:p>
                  </a:txBody>
                  <a:tcPr anchor="ctr"/>
                </a:tc>
                <a:tc>
                  <a:txBody>
                    <a:bodyPr/>
                    <a:lstStyle/>
                    <a:p>
                      <a:pPr algn="ctr"/>
                      <a:r>
                        <a:rPr lang="en-US" sz="3200" dirty="0"/>
                        <a:t>Availability</a:t>
                      </a:r>
                      <a:endParaRPr lang="en-IN" sz="3200" dirty="0"/>
                    </a:p>
                  </a:txBody>
                  <a:tcPr anchor="ctr"/>
                </a:tc>
                <a:extLst>
                  <a:ext uri="{0D108BD9-81ED-4DB2-BD59-A6C34878D82A}">
                    <a16:rowId xmlns:a16="http://schemas.microsoft.com/office/drawing/2014/main" val="10000"/>
                  </a:ext>
                </a:extLst>
              </a:tr>
              <a:tr h="1099609">
                <a:tc>
                  <a:txBody>
                    <a:bodyPr/>
                    <a:lstStyle/>
                    <a:p>
                      <a:pPr algn="ctr"/>
                      <a:r>
                        <a:rPr lang="en-US" sz="2800" dirty="0"/>
                        <a:t>Cryptography</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3200" dirty="0">
                          <a:sym typeface="Wingdings" panose="05000000000000000000" pitchFamily="2" charset="2"/>
                        </a:rPr>
                        <a:t></a:t>
                      </a:r>
                      <a:endParaRPr lang="en-IN" sz="320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3200" dirty="0">
                          <a:sym typeface="Wingdings" panose="05000000000000000000" pitchFamily="2" charset="2"/>
                        </a:rPr>
                        <a:t></a:t>
                      </a:r>
                      <a:endParaRPr lang="en-IN" sz="320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3200" dirty="0">
                          <a:sym typeface="Wingdings" panose="05000000000000000000" pitchFamily="2" charset="2"/>
                        </a:rPr>
                        <a:t></a:t>
                      </a:r>
                      <a:endParaRPr lang="en-IN" sz="3200" dirty="0"/>
                    </a:p>
                  </a:txBody>
                  <a:tcPr anchor="ctr"/>
                </a:tc>
                <a:extLst>
                  <a:ext uri="{0D108BD9-81ED-4DB2-BD59-A6C34878D82A}">
                    <a16:rowId xmlns:a16="http://schemas.microsoft.com/office/drawing/2014/main" val="10001"/>
                  </a:ext>
                </a:extLst>
              </a:tr>
              <a:tr h="1099609">
                <a:tc>
                  <a:txBody>
                    <a:bodyPr/>
                    <a:lstStyle/>
                    <a:p>
                      <a:pPr algn="ctr"/>
                      <a:r>
                        <a:rPr lang="en-US" sz="2800" dirty="0"/>
                        <a:t>Digital Signatures</a:t>
                      </a:r>
                      <a:endParaRPr lang="en-IN" sz="280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3200" dirty="0">
                          <a:sym typeface="Wingdings" panose="05000000000000000000" pitchFamily="2" charset="2"/>
                        </a:rPr>
                        <a:t></a:t>
                      </a:r>
                      <a:endParaRPr lang="en-IN" sz="320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3200" dirty="0">
                          <a:sym typeface="Wingdings" panose="05000000000000000000" pitchFamily="2" charset="2"/>
                        </a:rPr>
                        <a:t></a:t>
                      </a:r>
                      <a:endParaRPr lang="en-IN" sz="320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3200" dirty="0">
                          <a:sym typeface="Wingdings" panose="05000000000000000000" pitchFamily="2" charset="2"/>
                        </a:rPr>
                        <a:t></a:t>
                      </a:r>
                      <a:endParaRPr lang="en-IN" sz="3200" dirty="0"/>
                    </a:p>
                  </a:txBody>
                  <a:tcPr anchor="ctr"/>
                </a:tc>
                <a:extLst>
                  <a:ext uri="{0D108BD9-81ED-4DB2-BD59-A6C34878D82A}">
                    <a16:rowId xmlns:a16="http://schemas.microsoft.com/office/drawing/2014/main" val="10002"/>
                  </a:ext>
                </a:extLst>
              </a:tr>
              <a:tr h="1099609">
                <a:tc>
                  <a:txBody>
                    <a:bodyPr/>
                    <a:lstStyle/>
                    <a:p>
                      <a:pPr algn="ctr"/>
                      <a:r>
                        <a:rPr lang="en-US" sz="2800" dirty="0"/>
                        <a:t>Steganography</a:t>
                      </a:r>
                      <a:endParaRPr lang="en-IN" sz="280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3200" dirty="0">
                          <a:sym typeface="Wingdings" panose="05000000000000000000" pitchFamily="2" charset="2"/>
                        </a:rPr>
                        <a:t></a:t>
                      </a:r>
                      <a:endParaRPr lang="en-IN" sz="320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3200" dirty="0">
                          <a:sym typeface="Wingdings" panose="05000000000000000000" pitchFamily="2" charset="2"/>
                        </a:rPr>
                        <a:t></a:t>
                      </a:r>
                      <a:endParaRPr lang="en-IN" sz="320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3200" dirty="0">
                          <a:sym typeface="Wingdings" panose="05000000000000000000" pitchFamily="2" charset="2"/>
                        </a:rPr>
                        <a:t></a:t>
                      </a:r>
                      <a:endParaRPr lang="en-IN" sz="3200" dirty="0"/>
                    </a:p>
                  </a:txBody>
                  <a:tcPr anchor="ct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1106280541"/>
      </p:ext>
    </p:extLst>
  </p:cSld>
  <p:clrMapOvr>
    <a:masterClrMapping/>
  </p:clrMapOvr>
  <mc:AlternateContent xmlns:mc="http://schemas.openxmlformats.org/markup-compatibility/2006" xmlns:p14="http://schemas.microsoft.com/office/powerpoint/2010/main">
    <mc:Choice Requires="p14">
      <p:transition spd="slow" p14:dur="1250">
        <p14:flip dir="l"/>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a:xfrm>
            <a:off x="1418013" y="235123"/>
            <a:ext cx="8623762" cy="637713"/>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ormAutofit fontScale="90000"/>
          </a:bodyPr>
          <a:lstStyle/>
          <a:p>
            <a:pPr algn="ctr"/>
            <a:r>
              <a:rPr lang="en-US" dirty="0"/>
              <a:t>Contents</a:t>
            </a:r>
          </a:p>
        </p:txBody>
      </p:sp>
      <p:sp>
        <p:nvSpPr>
          <p:cNvPr id="3" name="Content Placeholder 2"/>
          <p:cNvSpPr>
            <a:spLocks noGrp="1"/>
          </p:cNvSpPr>
          <p:nvPr>
            <p:ph sz="half" idx="1"/>
          </p:nvPr>
        </p:nvSpPr>
        <p:spPr>
          <a:xfrm>
            <a:off x="647700" y="749301"/>
            <a:ext cx="7631776" cy="5776189"/>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a:noAutofit/>
          </a:bodyPr>
          <a:lstStyle/>
          <a:p>
            <a:pPr marL="533400" indent="-533400">
              <a:buFont typeface="+mj-lt"/>
              <a:buAutoNum type="arabicPeriod"/>
            </a:pPr>
            <a:r>
              <a:rPr lang="en-US" sz="2000" dirty="0"/>
              <a:t>What is Steganography?</a:t>
            </a:r>
          </a:p>
          <a:p>
            <a:pPr marL="533400" indent="-533400">
              <a:buFont typeface="+mj-lt"/>
              <a:buAutoNum type="arabicPeriod"/>
            </a:pPr>
            <a:r>
              <a:rPr lang="en-US" sz="2000" dirty="0"/>
              <a:t>History Of Steganography</a:t>
            </a:r>
          </a:p>
          <a:p>
            <a:pPr marL="533400" indent="-533400">
              <a:buFont typeface="+mj-lt"/>
              <a:buAutoNum type="arabicPeriod"/>
            </a:pPr>
            <a:r>
              <a:rPr lang="en-US" sz="2000" dirty="0"/>
              <a:t>Technique</a:t>
            </a:r>
          </a:p>
          <a:p>
            <a:pPr marL="533400" indent="-533400">
              <a:buFont typeface="+mj-lt"/>
              <a:buAutoNum type="arabicPeriod"/>
            </a:pPr>
            <a:r>
              <a:rPr lang="en-US" sz="2000" dirty="0"/>
              <a:t>Basic Steganography Model</a:t>
            </a:r>
          </a:p>
          <a:p>
            <a:pPr marL="533400" indent="-533400">
              <a:buFont typeface="+mj-lt"/>
              <a:buAutoNum type="arabicPeriod"/>
            </a:pPr>
            <a:r>
              <a:rPr lang="en-IN" sz="2000" dirty="0"/>
              <a:t>Steganography Terms </a:t>
            </a:r>
          </a:p>
          <a:p>
            <a:pPr marL="533400" indent="-533400">
              <a:buFont typeface="+mj-lt"/>
              <a:buAutoNum type="arabicPeriod"/>
            </a:pPr>
            <a:r>
              <a:rPr lang="en-IN" sz="2000" dirty="0"/>
              <a:t>Types of </a:t>
            </a:r>
            <a:r>
              <a:rPr lang="en-IN" sz="2000" dirty="0" err="1"/>
              <a:t>Stegosystems</a:t>
            </a:r>
            <a:endParaRPr lang="en-IN" sz="2000" dirty="0"/>
          </a:p>
          <a:p>
            <a:pPr marL="533400" indent="-533400">
              <a:buFont typeface="+mj-lt"/>
              <a:buAutoNum type="arabicPeriod"/>
            </a:pPr>
            <a:r>
              <a:rPr lang="en-US" sz="2000" dirty="0"/>
              <a:t>Types of </a:t>
            </a:r>
            <a:r>
              <a:rPr lang="en-US" sz="2000" dirty="0" err="1"/>
              <a:t>Steganograph</a:t>
            </a:r>
            <a:endParaRPr lang="en-US" sz="2000" dirty="0"/>
          </a:p>
          <a:p>
            <a:pPr marL="533400" indent="-533400">
              <a:buFont typeface="+mj-lt"/>
              <a:buAutoNum type="arabicPeriod"/>
            </a:pPr>
            <a:r>
              <a:rPr lang="en-US" sz="2000" dirty="0"/>
              <a:t>Comparison of various Security techniques</a:t>
            </a:r>
          </a:p>
          <a:p>
            <a:pPr marL="533400" indent="-533400">
              <a:buFont typeface="+mj-lt"/>
              <a:buAutoNum type="arabicPeriod"/>
            </a:pPr>
            <a:r>
              <a:rPr lang="en-US" sz="2000" dirty="0"/>
              <a:t>Crypto-Steganography – A new approach</a:t>
            </a:r>
          </a:p>
          <a:p>
            <a:pPr marL="533400" indent="-533400">
              <a:buFont typeface="+mj-lt"/>
              <a:buAutoNum type="arabicPeriod"/>
            </a:pPr>
            <a:r>
              <a:rPr lang="en-US" sz="2000" dirty="0"/>
              <a:t>Applications </a:t>
            </a:r>
          </a:p>
          <a:p>
            <a:pPr marL="533400" indent="-533400">
              <a:buFont typeface="+mj-lt"/>
              <a:buAutoNum type="arabicPeriod"/>
            </a:pPr>
            <a:r>
              <a:rPr lang="en-US" sz="2000" dirty="0"/>
              <a:t>Comparison of various Secret Communication Techniques.</a:t>
            </a:r>
          </a:p>
          <a:p>
            <a:pPr marL="533400" indent="-533400">
              <a:buFont typeface="+mj-lt"/>
              <a:buAutoNum type="arabicPeriod"/>
            </a:pPr>
            <a:r>
              <a:rPr lang="en-US" sz="2000" dirty="0"/>
              <a:t>Future Scope</a:t>
            </a:r>
          </a:p>
          <a:p>
            <a:pPr marL="533400" indent="-533400">
              <a:buFont typeface="+mj-lt"/>
              <a:buAutoNum type="arabicPeriod"/>
            </a:pPr>
            <a:r>
              <a:rPr lang="en-US" sz="2000" dirty="0"/>
              <a:t>Conclusion  </a:t>
            </a:r>
          </a:p>
          <a:p>
            <a:pPr marL="533400" indent="-533400">
              <a:buFont typeface="+mj-lt"/>
              <a:buAutoNum type="arabicPeriod"/>
            </a:pPr>
            <a:r>
              <a:rPr lang="en-US" sz="2000" dirty="0"/>
              <a:t>References </a:t>
            </a:r>
          </a:p>
          <a:p>
            <a:pPr marL="514350" indent="-514350">
              <a:buFont typeface="+mj-lt"/>
              <a:buAutoNum type="arabicPeriod"/>
            </a:pPr>
            <a:endParaRPr lang="en-US" sz="2000" dirty="0"/>
          </a:p>
        </p:txBody>
      </p:sp>
    </p:spTree>
    <p:extLst>
      <p:ext uri="{BB962C8B-B14F-4D97-AF65-F5344CB8AC3E}">
        <p14:creationId xmlns:p14="http://schemas.microsoft.com/office/powerpoint/2010/main" val="944593273"/>
      </p:ext>
    </p:extLst>
  </p:cSld>
  <p:clrMapOvr>
    <a:masterClrMapping/>
  </p:clrMapOvr>
  <mc:AlternateContent xmlns:mc="http://schemas.openxmlformats.org/markup-compatibility/2006" xmlns:p14="http://schemas.microsoft.com/office/powerpoint/2010/main">
    <mc:Choice Requires="p14">
      <p:transition spd="slow" p14:dur="1250">
        <p14:flip dir="l"/>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16000" y="-83344"/>
            <a:ext cx="10515600" cy="1325563"/>
          </a:xfrm>
        </p:spPr>
        <p:txBody>
          <a:bodyPr/>
          <a:lstStyle/>
          <a:p>
            <a:pPr algn="ctr"/>
            <a:r>
              <a:rPr lang="en-US" dirty="0"/>
              <a:t>Combined Crypto- Steganography</a:t>
            </a:r>
          </a:p>
        </p:txBody>
      </p:sp>
      <p:sp>
        <p:nvSpPr>
          <p:cNvPr id="3" name="Rounded Rectangle 2"/>
          <p:cNvSpPr/>
          <p:nvPr/>
        </p:nvSpPr>
        <p:spPr>
          <a:xfrm>
            <a:off x="2425700" y="1752600"/>
            <a:ext cx="1524000" cy="749300"/>
          </a:xfrm>
          <a:prstGeom prst="roundRect">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en-US" dirty="0"/>
              <a:t>Plain Text</a:t>
            </a:r>
            <a:endParaRPr lang="en-IN" dirty="0"/>
          </a:p>
        </p:txBody>
      </p:sp>
      <p:sp>
        <p:nvSpPr>
          <p:cNvPr id="19" name="Rounded Rectangle 18"/>
          <p:cNvSpPr/>
          <p:nvPr/>
        </p:nvSpPr>
        <p:spPr>
          <a:xfrm>
            <a:off x="7912100" y="3314700"/>
            <a:ext cx="1524000" cy="749300"/>
          </a:xfrm>
          <a:prstGeom prst="roundRect">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en-US" dirty="0" err="1"/>
              <a:t>Stego</a:t>
            </a:r>
            <a:r>
              <a:rPr lang="en-US" dirty="0"/>
              <a:t> Image</a:t>
            </a:r>
            <a:endParaRPr lang="en-IN" dirty="0"/>
          </a:p>
        </p:txBody>
      </p:sp>
      <p:sp>
        <p:nvSpPr>
          <p:cNvPr id="20" name="Rounded Rectangle 19"/>
          <p:cNvSpPr/>
          <p:nvPr/>
        </p:nvSpPr>
        <p:spPr>
          <a:xfrm>
            <a:off x="6794500" y="4876800"/>
            <a:ext cx="1524000" cy="749300"/>
          </a:xfrm>
          <a:prstGeom prst="roundRect">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en-US" dirty="0"/>
              <a:t>Cipher Text</a:t>
            </a:r>
            <a:endParaRPr lang="en-IN" dirty="0"/>
          </a:p>
        </p:txBody>
      </p:sp>
      <p:sp>
        <p:nvSpPr>
          <p:cNvPr id="21" name="Rounded Rectangle 20"/>
          <p:cNvSpPr/>
          <p:nvPr/>
        </p:nvSpPr>
        <p:spPr>
          <a:xfrm>
            <a:off x="4610100" y="4876800"/>
            <a:ext cx="1524000" cy="749300"/>
          </a:xfrm>
          <a:prstGeom prst="roundRect">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en-US" dirty="0"/>
              <a:t>Decryption</a:t>
            </a:r>
            <a:endParaRPr lang="en-IN" dirty="0"/>
          </a:p>
        </p:txBody>
      </p:sp>
      <p:sp>
        <p:nvSpPr>
          <p:cNvPr id="22" name="Rounded Rectangle 21"/>
          <p:cNvSpPr/>
          <p:nvPr/>
        </p:nvSpPr>
        <p:spPr>
          <a:xfrm>
            <a:off x="6794500" y="1752600"/>
            <a:ext cx="1524000" cy="749300"/>
          </a:xfrm>
          <a:prstGeom prst="roundRect">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en-US" dirty="0"/>
              <a:t>Cipher Text</a:t>
            </a:r>
            <a:endParaRPr lang="en-IN" dirty="0"/>
          </a:p>
        </p:txBody>
      </p:sp>
      <p:sp>
        <p:nvSpPr>
          <p:cNvPr id="23" name="Rounded Rectangle 22"/>
          <p:cNvSpPr/>
          <p:nvPr/>
        </p:nvSpPr>
        <p:spPr>
          <a:xfrm>
            <a:off x="2425700" y="4876800"/>
            <a:ext cx="1524000" cy="749300"/>
          </a:xfrm>
          <a:prstGeom prst="roundRect">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en-US" dirty="0"/>
              <a:t>Plain Text</a:t>
            </a:r>
            <a:endParaRPr lang="en-IN" dirty="0"/>
          </a:p>
        </p:txBody>
      </p:sp>
      <p:sp>
        <p:nvSpPr>
          <p:cNvPr id="24" name="Rounded Rectangle 23"/>
          <p:cNvSpPr/>
          <p:nvPr/>
        </p:nvSpPr>
        <p:spPr>
          <a:xfrm>
            <a:off x="4610100" y="1752600"/>
            <a:ext cx="1524000" cy="749300"/>
          </a:xfrm>
          <a:prstGeom prst="roundRect">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en-US" dirty="0"/>
              <a:t>Encryption </a:t>
            </a:r>
            <a:endParaRPr lang="en-IN" dirty="0"/>
          </a:p>
        </p:txBody>
      </p:sp>
      <p:sp>
        <p:nvSpPr>
          <p:cNvPr id="25" name="Rounded Rectangle 24"/>
          <p:cNvSpPr/>
          <p:nvPr/>
        </p:nvSpPr>
        <p:spPr>
          <a:xfrm>
            <a:off x="8978900" y="1752600"/>
            <a:ext cx="1524000" cy="749300"/>
          </a:xfrm>
          <a:prstGeom prst="roundRect">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en-US" dirty="0"/>
              <a:t>Cover Image</a:t>
            </a:r>
            <a:endParaRPr lang="en-IN" dirty="0"/>
          </a:p>
        </p:txBody>
      </p:sp>
      <p:cxnSp>
        <p:nvCxnSpPr>
          <p:cNvPr id="5" name="Straight Arrow Connector 4"/>
          <p:cNvCxnSpPr>
            <a:stCxn id="3" idx="3"/>
            <a:endCxn id="24" idx="1"/>
          </p:cNvCxnSpPr>
          <p:nvPr/>
        </p:nvCxnSpPr>
        <p:spPr>
          <a:xfrm>
            <a:off x="3949700" y="2127250"/>
            <a:ext cx="660400" cy="0"/>
          </a:xfrm>
          <a:prstGeom prst="straightConnector1">
            <a:avLst/>
          </a:prstGeom>
          <a:ln>
            <a:tailEnd type="triangle"/>
          </a:ln>
        </p:spPr>
        <p:style>
          <a:lnRef idx="3">
            <a:schemeClr val="lt1"/>
          </a:lnRef>
          <a:fillRef idx="1">
            <a:schemeClr val="accent4"/>
          </a:fillRef>
          <a:effectRef idx="1">
            <a:schemeClr val="accent4"/>
          </a:effectRef>
          <a:fontRef idx="minor">
            <a:schemeClr val="lt1"/>
          </a:fontRef>
        </p:style>
      </p:cxnSp>
      <p:cxnSp>
        <p:nvCxnSpPr>
          <p:cNvPr id="7" name="Straight Arrow Connector 6"/>
          <p:cNvCxnSpPr>
            <a:stCxn id="24" idx="3"/>
            <a:endCxn id="22" idx="1"/>
          </p:cNvCxnSpPr>
          <p:nvPr/>
        </p:nvCxnSpPr>
        <p:spPr>
          <a:xfrm>
            <a:off x="6134100" y="2127250"/>
            <a:ext cx="660400" cy="0"/>
          </a:xfrm>
          <a:prstGeom prst="straightConnector1">
            <a:avLst/>
          </a:prstGeom>
          <a:ln>
            <a:tailEnd type="triangle"/>
          </a:ln>
        </p:spPr>
        <p:style>
          <a:lnRef idx="3">
            <a:schemeClr val="lt1"/>
          </a:lnRef>
          <a:fillRef idx="1">
            <a:schemeClr val="accent4"/>
          </a:fillRef>
          <a:effectRef idx="1">
            <a:schemeClr val="accent4"/>
          </a:effectRef>
          <a:fontRef idx="minor">
            <a:schemeClr val="lt1"/>
          </a:fontRef>
        </p:style>
      </p:cxnSp>
      <p:cxnSp>
        <p:nvCxnSpPr>
          <p:cNvPr id="27" name="Straight Arrow Connector 26"/>
          <p:cNvCxnSpPr>
            <a:stCxn id="22" idx="2"/>
            <a:endCxn id="19" idx="0"/>
          </p:cNvCxnSpPr>
          <p:nvPr/>
        </p:nvCxnSpPr>
        <p:spPr>
          <a:xfrm>
            <a:off x="7556500" y="2501900"/>
            <a:ext cx="1117600" cy="812800"/>
          </a:xfrm>
          <a:prstGeom prst="straightConnector1">
            <a:avLst/>
          </a:prstGeom>
          <a:ln>
            <a:tailEnd type="triangle"/>
          </a:ln>
        </p:spPr>
        <p:style>
          <a:lnRef idx="3">
            <a:schemeClr val="lt1"/>
          </a:lnRef>
          <a:fillRef idx="1">
            <a:schemeClr val="accent4"/>
          </a:fillRef>
          <a:effectRef idx="1">
            <a:schemeClr val="accent4"/>
          </a:effectRef>
          <a:fontRef idx="minor">
            <a:schemeClr val="lt1"/>
          </a:fontRef>
        </p:style>
      </p:cxnSp>
      <p:cxnSp>
        <p:nvCxnSpPr>
          <p:cNvPr id="29" name="Straight Arrow Connector 28"/>
          <p:cNvCxnSpPr>
            <a:stCxn id="25" idx="2"/>
            <a:endCxn id="19" idx="0"/>
          </p:cNvCxnSpPr>
          <p:nvPr/>
        </p:nvCxnSpPr>
        <p:spPr>
          <a:xfrm flipH="1">
            <a:off x="8674100" y="2501900"/>
            <a:ext cx="1066800" cy="812800"/>
          </a:xfrm>
          <a:prstGeom prst="straightConnector1">
            <a:avLst/>
          </a:prstGeom>
          <a:ln>
            <a:tailEnd type="triangle"/>
          </a:ln>
        </p:spPr>
        <p:style>
          <a:lnRef idx="3">
            <a:schemeClr val="lt1"/>
          </a:lnRef>
          <a:fillRef idx="1">
            <a:schemeClr val="accent4"/>
          </a:fillRef>
          <a:effectRef idx="1">
            <a:schemeClr val="accent4"/>
          </a:effectRef>
          <a:fontRef idx="minor">
            <a:schemeClr val="lt1"/>
          </a:fontRef>
        </p:style>
      </p:cxnSp>
      <p:cxnSp>
        <p:nvCxnSpPr>
          <p:cNvPr id="31" name="Straight Arrow Connector 30"/>
          <p:cNvCxnSpPr>
            <a:stCxn id="19" idx="2"/>
            <a:endCxn id="20" idx="0"/>
          </p:cNvCxnSpPr>
          <p:nvPr/>
        </p:nvCxnSpPr>
        <p:spPr>
          <a:xfrm flipH="1">
            <a:off x="7556500" y="4064000"/>
            <a:ext cx="1117600" cy="812800"/>
          </a:xfrm>
          <a:prstGeom prst="straightConnector1">
            <a:avLst/>
          </a:prstGeom>
          <a:ln>
            <a:tailEnd type="triangle"/>
          </a:ln>
        </p:spPr>
        <p:style>
          <a:lnRef idx="3">
            <a:schemeClr val="lt1"/>
          </a:lnRef>
          <a:fillRef idx="1">
            <a:schemeClr val="accent4"/>
          </a:fillRef>
          <a:effectRef idx="1">
            <a:schemeClr val="accent4"/>
          </a:effectRef>
          <a:fontRef idx="minor">
            <a:schemeClr val="lt1"/>
          </a:fontRef>
        </p:style>
      </p:cxnSp>
      <p:cxnSp>
        <p:nvCxnSpPr>
          <p:cNvPr id="54273" name="Straight Arrow Connector 54272"/>
          <p:cNvCxnSpPr>
            <a:stCxn id="20" idx="1"/>
            <a:endCxn id="21" idx="3"/>
          </p:cNvCxnSpPr>
          <p:nvPr/>
        </p:nvCxnSpPr>
        <p:spPr>
          <a:xfrm flipH="1">
            <a:off x="6134100" y="5251450"/>
            <a:ext cx="660400" cy="0"/>
          </a:xfrm>
          <a:prstGeom prst="straightConnector1">
            <a:avLst/>
          </a:prstGeom>
          <a:ln>
            <a:tailEnd type="triangle"/>
          </a:ln>
        </p:spPr>
        <p:style>
          <a:lnRef idx="3">
            <a:schemeClr val="lt1"/>
          </a:lnRef>
          <a:fillRef idx="1">
            <a:schemeClr val="accent4"/>
          </a:fillRef>
          <a:effectRef idx="1">
            <a:schemeClr val="accent4"/>
          </a:effectRef>
          <a:fontRef idx="minor">
            <a:schemeClr val="lt1"/>
          </a:fontRef>
        </p:style>
      </p:cxnSp>
      <p:cxnSp>
        <p:nvCxnSpPr>
          <p:cNvPr id="54278" name="Straight Arrow Connector 54277"/>
          <p:cNvCxnSpPr>
            <a:stCxn id="21" idx="1"/>
            <a:endCxn id="23" idx="3"/>
          </p:cNvCxnSpPr>
          <p:nvPr/>
        </p:nvCxnSpPr>
        <p:spPr>
          <a:xfrm flipH="1">
            <a:off x="3949700" y="5251450"/>
            <a:ext cx="660400" cy="0"/>
          </a:xfrm>
          <a:prstGeom prst="straightConnector1">
            <a:avLst/>
          </a:prstGeom>
          <a:ln>
            <a:tailEnd type="triangle"/>
          </a:ln>
        </p:spPr>
        <p:style>
          <a:lnRef idx="3">
            <a:schemeClr val="lt1"/>
          </a:lnRef>
          <a:fillRef idx="1">
            <a:schemeClr val="accent4"/>
          </a:fillRef>
          <a:effectRef idx="1">
            <a:schemeClr val="accent4"/>
          </a:effectRef>
          <a:fontRef idx="minor">
            <a:schemeClr val="lt1"/>
          </a:fontRef>
        </p:style>
      </p:cxnSp>
    </p:spTree>
    <p:extLst>
      <p:ext uri="{BB962C8B-B14F-4D97-AF65-F5344CB8AC3E}">
        <p14:creationId xmlns:p14="http://schemas.microsoft.com/office/powerpoint/2010/main" val="1865321384"/>
      </p:ext>
    </p:extLst>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622300"/>
            <a:ext cx="12192000" cy="1600200"/>
          </a:xfrm>
        </p:spPr>
        <p:txBody>
          <a:bodyPr>
            <a:normAutofit/>
          </a:bodyPr>
          <a:lstStyle/>
          <a:p>
            <a:pPr algn="ctr"/>
            <a:r>
              <a:rPr lang="en-US" sz="5400" dirty="0"/>
              <a:t>Applications </a:t>
            </a:r>
          </a:p>
        </p:txBody>
      </p:sp>
      <p:sp>
        <p:nvSpPr>
          <p:cNvPr id="5" name="Content Placeholder 4"/>
          <p:cNvSpPr>
            <a:spLocks noGrp="1"/>
          </p:cNvSpPr>
          <p:nvPr>
            <p:ph idx="1"/>
          </p:nvPr>
        </p:nvSpPr>
        <p:spPr>
          <a:xfrm>
            <a:off x="342900" y="1092200"/>
            <a:ext cx="11506200" cy="5524500"/>
          </a:xfrm>
          <a:prstGeom prst="rect">
            <a:avLst/>
          </a:prstGeom>
        </p:spPr>
        <p:txBody>
          <a:bodyPr>
            <a:normAutofit/>
          </a:bodyPr>
          <a:lstStyle/>
          <a:p>
            <a:r>
              <a:rPr lang="en-US" sz="2400" dirty="0"/>
              <a:t> </a:t>
            </a:r>
            <a:r>
              <a:rPr lang="en-US" sz="2600" dirty="0"/>
              <a:t>S3kr1t h4x0r clubs.</a:t>
            </a:r>
          </a:p>
          <a:p>
            <a:r>
              <a:rPr lang="en-US" sz="2600" dirty="0"/>
              <a:t>Protection of data alteration</a:t>
            </a:r>
          </a:p>
          <a:p>
            <a:r>
              <a:rPr lang="en-US" sz="2600" dirty="0"/>
              <a:t>Access control system for digital content distribution</a:t>
            </a:r>
          </a:p>
          <a:p>
            <a:r>
              <a:rPr lang="en-US" sz="2600" dirty="0"/>
              <a:t>Media Database systems</a:t>
            </a:r>
          </a:p>
          <a:p>
            <a:r>
              <a:rPr lang="en-US" sz="2600" dirty="0"/>
              <a:t>Usage in modern printers</a:t>
            </a:r>
          </a:p>
          <a:p>
            <a:r>
              <a:rPr lang="en-US" sz="2600" dirty="0"/>
              <a:t>Alleged use by intelligence services</a:t>
            </a:r>
          </a:p>
          <a:p>
            <a:endParaRPr lang="en-US" b="1" dirty="0"/>
          </a:p>
          <a:p>
            <a:pPr marL="792460" lvl="2">
              <a:lnSpc>
                <a:spcPct val="150000"/>
              </a:lnSpc>
              <a:spcBef>
                <a:spcPts val="0"/>
              </a:spcBef>
              <a:buNone/>
              <a:tabLst>
                <a:tab pos="694249" algn="l"/>
              </a:tabLst>
            </a:pPr>
            <a:endParaRPr lang="en-US" dirty="0"/>
          </a:p>
          <a:p>
            <a:endParaRPr lang="en-US" dirty="0"/>
          </a:p>
        </p:txBody>
      </p:sp>
    </p:spTree>
    <p:extLst>
      <p:ext uri="{BB962C8B-B14F-4D97-AF65-F5344CB8AC3E}">
        <p14:creationId xmlns:p14="http://schemas.microsoft.com/office/powerpoint/2010/main" val="3779327121"/>
      </p:ext>
    </p:extLst>
  </p:cSld>
  <p:clrMapOvr>
    <a:masterClrMapping/>
  </p:clrMapOvr>
  <mc:AlternateContent xmlns:mc="http://schemas.openxmlformats.org/markup-compatibility/2006" xmlns:p14="http://schemas.microsoft.com/office/powerpoint/2010/main">
    <mc:Choice Requires="p14">
      <p:transition spd="slow" p14:dur="1250">
        <p14:flip dir="l"/>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939800" y="0"/>
            <a:ext cx="10515600" cy="1325563"/>
          </a:xfrm>
        </p:spPr>
        <p:txBody>
          <a:bodyPr/>
          <a:lstStyle/>
          <a:p>
            <a:pPr algn="ctr"/>
            <a:r>
              <a:rPr lang="en-US" dirty="0"/>
              <a:t>Future Scope</a:t>
            </a:r>
          </a:p>
        </p:txBody>
      </p:sp>
      <p:sp>
        <p:nvSpPr>
          <p:cNvPr id="3" name="Content Placeholder 2"/>
          <p:cNvSpPr>
            <a:spLocks noGrp="1"/>
          </p:cNvSpPr>
          <p:nvPr>
            <p:ph sz="quarter" idx="13"/>
          </p:nvPr>
        </p:nvSpPr>
        <p:spPr>
          <a:xfrm>
            <a:off x="292100" y="1325563"/>
            <a:ext cx="10863580" cy="5054600"/>
          </a:xfrm>
        </p:spPr>
        <p:txBody>
          <a:bodyPr>
            <a:normAutofit fontScale="47500" lnSpcReduction="20000"/>
          </a:bodyPr>
          <a:lstStyle/>
          <a:p>
            <a:pPr algn="just"/>
            <a:r>
              <a:rPr lang="en-US" sz="5600" dirty="0"/>
              <a:t>Steganography, though is still a fairly new idea. There are constant advancements in the computer field, suggesting advancements in the field of steganography as well. It is likely that there will soon be more efficient and more advanced techniques for Steganalysis. A hopeful advancement is the improved sensitivity to small messages. Knowing how difficult it is to detect the presence of a fairly large text file within an image, imagine how difficult it is to detect even one or two sentences embedded in an image! It is like finding a microscopic needle in the ultimate haystack.</a:t>
            </a:r>
          </a:p>
          <a:p>
            <a:pPr algn="just"/>
            <a:r>
              <a:rPr lang="en-US" sz="5600" dirty="0"/>
              <a:t> What is scary is that such a small file of only one or two sentences may be all that is needed to commence a terrorist attack. In the future, it is hoped that the technique of Steganalysis will advance such that it will become much easier to detect even small messages within an image.</a:t>
            </a:r>
          </a:p>
          <a:p>
            <a:pPr>
              <a:buNone/>
            </a:pPr>
            <a:br>
              <a:rPr lang="en-US" dirty="0"/>
            </a:br>
            <a:endParaRPr lang="en-US" dirty="0"/>
          </a:p>
        </p:txBody>
      </p:sp>
    </p:spTree>
    <p:extLst>
      <p:ext uri="{BB962C8B-B14F-4D97-AF65-F5344CB8AC3E}">
        <p14:creationId xmlns:p14="http://schemas.microsoft.com/office/powerpoint/2010/main" val="1466458340"/>
      </p:ext>
    </p:extLst>
  </p:cSld>
  <p:clrMapOvr>
    <a:masterClrMapping/>
  </p:clrMapOvr>
  <mc:AlternateContent xmlns:mc="http://schemas.openxmlformats.org/markup-compatibility/2006" xmlns:p14="http://schemas.microsoft.com/office/powerpoint/2010/main">
    <mc:Choice Requires="p14">
      <p:transition spd="slow" p14:dur="1250">
        <p14:flip dir="l"/>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838200" y="0"/>
            <a:ext cx="10515600" cy="1325563"/>
          </a:xfrm>
        </p:spPr>
        <p:txBody>
          <a:bodyPr/>
          <a:lstStyle/>
          <a:p>
            <a:pPr algn="ctr"/>
            <a:r>
              <a:rPr lang="en-US" dirty="0"/>
              <a:t>Conclusion</a:t>
            </a:r>
          </a:p>
        </p:txBody>
      </p:sp>
      <p:sp>
        <p:nvSpPr>
          <p:cNvPr id="3" name="Content Placeholder 2"/>
          <p:cNvSpPr>
            <a:spLocks noGrp="1"/>
          </p:cNvSpPr>
          <p:nvPr>
            <p:ph sz="quarter" idx="13"/>
          </p:nvPr>
        </p:nvSpPr>
        <p:spPr>
          <a:xfrm>
            <a:off x="215900" y="1325563"/>
            <a:ext cx="10964718" cy="4368800"/>
          </a:xfrm>
        </p:spPr>
        <p:txBody>
          <a:bodyPr>
            <a:noAutofit/>
          </a:bodyPr>
          <a:lstStyle/>
          <a:p>
            <a:pPr algn="just"/>
            <a:r>
              <a:rPr lang="en-US" sz="2400" dirty="0"/>
              <a:t>Interest in the use of steganography in our current digital age can be attributed to both the desire of individuals to hide communication through a medium rife with potential listeners, or in the case of digital watermarking, the absolute necessity of maintaining control over one’s ownership and the integrity of data as it passes through this medium.  This increased interest is evidenced in the sheer number of available tools to provide easy steganographic techniques to the end user, as well as the proliferation of research and press on the topic.</a:t>
            </a:r>
          </a:p>
        </p:txBody>
      </p:sp>
    </p:spTree>
    <p:extLst>
      <p:ext uri="{BB962C8B-B14F-4D97-AF65-F5344CB8AC3E}">
        <p14:creationId xmlns:p14="http://schemas.microsoft.com/office/powerpoint/2010/main" val="1663982524"/>
      </p:ext>
    </p:extLst>
  </p:cSld>
  <p:clrMapOvr>
    <a:masterClrMapping/>
  </p:clrMapOvr>
  <mc:AlternateContent xmlns:mc="http://schemas.openxmlformats.org/markup-compatibility/2006" xmlns:p14="http://schemas.microsoft.com/office/powerpoint/2010/main">
    <mc:Choice Requires="p14">
      <p:transition spd="slow" p14:dur="1250">
        <p14:flip dir="l"/>
      </p:transition>
    </mc:Choice>
    <mc:Fallback xmlns="">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a:xfrm>
            <a:off x="863600" y="0"/>
            <a:ext cx="10515600" cy="1325563"/>
          </a:xfrm>
        </p:spPr>
        <p:txBody>
          <a:bodyPr/>
          <a:lstStyle/>
          <a:p>
            <a:pPr algn="ctr"/>
            <a:r>
              <a:rPr lang="en-US" dirty="0"/>
              <a:t>Demo Time </a:t>
            </a:r>
          </a:p>
        </p:txBody>
      </p:sp>
      <p:pic>
        <p:nvPicPr>
          <p:cNvPr id="2" name="Picture 1"/>
          <p:cNvPicPr>
            <a:picLocks noChangeAspect="1"/>
          </p:cNvPicPr>
          <p:nvPr/>
        </p:nvPicPr>
        <p:blipFill>
          <a:blip r:embed="rId3"/>
          <a:stretch>
            <a:fillRect/>
          </a:stretch>
        </p:blipFill>
        <p:spPr>
          <a:xfrm>
            <a:off x="2359484" y="1523048"/>
            <a:ext cx="7523832" cy="4304174"/>
          </a:xfrm>
          <a:prstGeom prst="rect">
            <a:avLst/>
          </a:prstGeom>
        </p:spPr>
      </p:pic>
    </p:spTree>
    <p:extLst>
      <p:ext uri="{BB962C8B-B14F-4D97-AF65-F5344CB8AC3E}">
        <p14:creationId xmlns:p14="http://schemas.microsoft.com/office/powerpoint/2010/main" val="2571922447"/>
      </p:ext>
    </p:extLst>
  </p:cSld>
  <p:clrMapOvr>
    <a:masterClrMapping/>
  </p:clrMapOvr>
  <mc:AlternateContent xmlns:mc="http://schemas.openxmlformats.org/markup-compatibility/2006" xmlns:p14="http://schemas.microsoft.com/office/powerpoint/2010/main">
    <mc:Choice Requires="p14">
      <p:transition spd="slow" p14:dur="1250">
        <p14:flip dir="l"/>
      </p:transition>
    </mc:Choice>
    <mc:Fallback xmlns="">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783666" y="1876829"/>
            <a:ext cx="3152294" cy="2400657"/>
          </a:xfrm>
          <a:prstGeom prst="rect">
            <a:avLst/>
          </a:prstGeom>
          <a:noFill/>
        </p:spPr>
        <p:txBody>
          <a:bodyPr wrap="square" rtlCol="0">
            <a:spAutoFit/>
          </a:bodyPr>
          <a:lstStyle/>
          <a:p>
            <a:r>
              <a:rPr lang="en-US" sz="15000" dirty="0">
                <a:latin typeface="28 Days Later" panose="020B0603050302020204" pitchFamily="34" charset="0"/>
              </a:rPr>
              <a:t>Fin</a:t>
            </a:r>
            <a:endParaRPr lang="en-IN" sz="15000" dirty="0">
              <a:latin typeface="28 Days Later" panose="020B0603050302020204" pitchFamily="34" charset="0"/>
            </a:endParaRPr>
          </a:p>
        </p:txBody>
      </p:sp>
    </p:spTree>
    <p:extLst>
      <p:ext uri="{BB962C8B-B14F-4D97-AF65-F5344CB8AC3E}">
        <p14:creationId xmlns:p14="http://schemas.microsoft.com/office/powerpoint/2010/main" val="19702660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00100" y="355600"/>
            <a:ext cx="10871200" cy="134112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oAutofit/>
          </a:bodyPr>
          <a:lstStyle/>
          <a:p>
            <a:pPr algn="ctr"/>
            <a:r>
              <a:rPr lang="en-US" dirty="0"/>
              <a:t>What is Steganography?</a:t>
            </a:r>
            <a:br>
              <a:rPr lang="en-US" dirty="0"/>
            </a:br>
            <a:endParaRPr lang="en-US" dirty="0"/>
          </a:p>
        </p:txBody>
      </p:sp>
      <p:sp>
        <p:nvSpPr>
          <p:cNvPr id="3" name="Content Placeholder 2"/>
          <p:cNvSpPr>
            <a:spLocks noGrp="1"/>
          </p:cNvSpPr>
          <p:nvPr>
            <p:ph sz="half" idx="1"/>
          </p:nvPr>
        </p:nvSpPr>
        <p:spPr>
          <a:xfrm>
            <a:off x="0" y="1219201"/>
            <a:ext cx="12192000" cy="5054599"/>
          </a:xfrm>
          <a:prstGeom prst="rect">
            <a:avLst/>
          </a:prstGeom>
        </p:spPr>
        <p:txBody>
          <a:bodyPr>
            <a:normAutofit/>
          </a:bodyPr>
          <a:lstStyle/>
          <a:p>
            <a:pPr algn="just"/>
            <a:r>
              <a:rPr lang="en-US" sz="3467" b="1" dirty="0"/>
              <a:t>Steganography</a:t>
            </a:r>
            <a:r>
              <a:rPr lang="en-US" sz="3200" dirty="0"/>
              <a:t> is the art and science of writing hidden messages in such a way that no one, apart from the sender and intended recipient, suspects the existence of the message, a form of </a:t>
            </a:r>
            <a:r>
              <a:rPr lang="en-US" sz="3200" b="1" dirty="0">
                <a:solidFill>
                  <a:schemeClr val="accent3">
                    <a:lumMod val="75000"/>
                  </a:schemeClr>
                </a:solidFill>
              </a:rPr>
              <a:t>security through obscurity.</a:t>
            </a:r>
          </a:p>
          <a:p>
            <a:pPr algn="just"/>
            <a:endParaRPr lang="en-US" sz="2933" dirty="0"/>
          </a:p>
          <a:p>
            <a:pPr algn="just"/>
            <a:endParaRPr lang="en-US" sz="2933" dirty="0"/>
          </a:p>
        </p:txBody>
      </p:sp>
      <p:graphicFrame>
        <p:nvGraphicFramePr>
          <p:cNvPr id="7" name="Table 6"/>
          <p:cNvGraphicFramePr>
            <a:graphicFrameLocks noGrp="1"/>
          </p:cNvGraphicFramePr>
          <p:nvPr>
            <p:extLst>
              <p:ext uri="{D42A27DB-BD31-4B8C-83A1-F6EECF244321}">
                <p14:modId xmlns:p14="http://schemas.microsoft.com/office/powerpoint/2010/main" val="669374092"/>
              </p:ext>
            </p:extLst>
          </p:nvPr>
        </p:nvGraphicFramePr>
        <p:xfrm>
          <a:off x="266700" y="3462866"/>
          <a:ext cx="11785600" cy="3039533"/>
        </p:xfrm>
        <a:graphic>
          <a:graphicData uri="http://schemas.openxmlformats.org/drawingml/2006/table">
            <a:tbl>
              <a:tblPr firstRow="1" bandRow="1">
                <a:tableStyleId>{5940675A-B579-460E-94D1-54222C63F5DA}</a:tableStyleId>
              </a:tblPr>
              <a:tblGrid>
                <a:gridCol w="3928533">
                  <a:extLst>
                    <a:ext uri="{9D8B030D-6E8A-4147-A177-3AD203B41FA5}">
                      <a16:colId xmlns:a16="http://schemas.microsoft.com/office/drawing/2014/main" val="20000"/>
                    </a:ext>
                  </a:extLst>
                </a:gridCol>
                <a:gridCol w="3069168">
                  <a:extLst>
                    <a:ext uri="{9D8B030D-6E8A-4147-A177-3AD203B41FA5}">
                      <a16:colId xmlns:a16="http://schemas.microsoft.com/office/drawing/2014/main" val="20001"/>
                    </a:ext>
                  </a:extLst>
                </a:gridCol>
                <a:gridCol w="4787899">
                  <a:extLst>
                    <a:ext uri="{9D8B030D-6E8A-4147-A177-3AD203B41FA5}">
                      <a16:colId xmlns:a16="http://schemas.microsoft.com/office/drawing/2014/main" val="20002"/>
                    </a:ext>
                  </a:extLst>
                </a:gridCol>
              </a:tblGrid>
              <a:tr h="1184662">
                <a:tc rowSpan="3">
                  <a:txBody>
                    <a:bodyPr/>
                    <a:lstStyle/>
                    <a:p>
                      <a:pPr algn="ctr"/>
                      <a:r>
                        <a:rPr lang="en-US" sz="3200" dirty="0"/>
                        <a:t>STEGONOGRAPHY</a:t>
                      </a:r>
                    </a:p>
                    <a:p>
                      <a:pPr algn="ctr"/>
                      <a:r>
                        <a:rPr lang="en-US" sz="3200" dirty="0"/>
                        <a:t>EXAMPLE</a:t>
                      </a:r>
                      <a:endParaRPr lang="en-IN" sz="3200" dirty="0"/>
                    </a:p>
                  </a:txBody>
                  <a:tcPr anchor="ctr"/>
                </a:tc>
                <a:tc>
                  <a:txBody>
                    <a:bodyPr/>
                    <a:lstStyle/>
                    <a:p>
                      <a:pPr algn="ctr"/>
                      <a:r>
                        <a:rPr lang="en-US" dirty="0"/>
                        <a:t>RANDOM</a:t>
                      </a:r>
                      <a:r>
                        <a:rPr lang="en-US" baseline="0" dirty="0"/>
                        <a:t> TEXT</a:t>
                      </a:r>
                      <a:endParaRPr lang="en-IN" dirty="0"/>
                    </a:p>
                  </a:txBody>
                  <a:tcPr anchor="ctr"/>
                </a:tc>
                <a:tc>
                  <a:txBody>
                    <a:bodyPr/>
                    <a:lstStyle/>
                    <a:p>
                      <a:pPr algn="ctr">
                        <a:buNone/>
                      </a:pPr>
                      <a:r>
                        <a:rPr lang="en-US" sz="1800" dirty="0"/>
                        <a:t>Since everyone can read, encoding text</a:t>
                      </a:r>
                    </a:p>
                    <a:p>
                      <a:pPr algn="ctr">
                        <a:buNone/>
                      </a:pPr>
                      <a:r>
                        <a:rPr lang="en-US" sz="1800" dirty="0"/>
                        <a:t>in neutral sentences is doubtfully effective</a:t>
                      </a:r>
                      <a:endParaRPr lang="en-US" sz="1800" b="1" i="1" dirty="0"/>
                    </a:p>
                  </a:txBody>
                  <a:tcPr anchor="ctr"/>
                </a:tc>
                <a:extLst>
                  <a:ext uri="{0D108BD9-81ED-4DB2-BD59-A6C34878D82A}">
                    <a16:rowId xmlns:a16="http://schemas.microsoft.com/office/drawing/2014/main" val="10000"/>
                  </a:ext>
                </a:extLst>
              </a:tr>
              <a:tr h="1168519">
                <a:tc vMerge="1">
                  <a:txBody>
                    <a:bodyPr/>
                    <a:lstStyle/>
                    <a:p>
                      <a:endParaRPr lang="en-IN" dirty="0"/>
                    </a:p>
                  </a:txBody>
                  <a:tcPr/>
                </a:tc>
                <a:tc>
                  <a:txBody>
                    <a:bodyPr/>
                    <a:lstStyle/>
                    <a:p>
                      <a:pPr algn="ctr"/>
                      <a:r>
                        <a:rPr lang="en-US" dirty="0"/>
                        <a:t>SOME HIDDEN PATTERN</a:t>
                      </a:r>
                      <a:endParaRPr lang="en-IN" dirty="0"/>
                    </a:p>
                  </a:txBody>
                  <a:tcPr anchor="ctr"/>
                </a:tc>
                <a:tc>
                  <a:txBody>
                    <a:bodyPr/>
                    <a:lstStyle/>
                    <a:p>
                      <a:pPr algn="ctr">
                        <a:buNone/>
                      </a:pPr>
                      <a:r>
                        <a:rPr lang="en-US" sz="1800" b="1" dirty="0">
                          <a:solidFill>
                            <a:schemeClr val="accent3">
                              <a:lumMod val="75000"/>
                            </a:schemeClr>
                          </a:solidFill>
                        </a:rPr>
                        <a:t>S</a:t>
                      </a:r>
                      <a:r>
                        <a:rPr lang="en-US" sz="1800" dirty="0"/>
                        <a:t>ince </a:t>
                      </a:r>
                      <a:r>
                        <a:rPr lang="en-US" sz="1800" b="1" dirty="0">
                          <a:solidFill>
                            <a:schemeClr val="accent3">
                              <a:lumMod val="75000"/>
                            </a:schemeClr>
                          </a:solidFill>
                        </a:rPr>
                        <a:t>E</a:t>
                      </a:r>
                      <a:r>
                        <a:rPr lang="en-US" sz="1800" dirty="0"/>
                        <a:t>veryone </a:t>
                      </a:r>
                      <a:r>
                        <a:rPr lang="en-US" sz="1800" b="1" dirty="0">
                          <a:solidFill>
                            <a:schemeClr val="accent3">
                              <a:lumMod val="75000"/>
                            </a:schemeClr>
                          </a:solidFill>
                        </a:rPr>
                        <a:t>C</a:t>
                      </a:r>
                      <a:r>
                        <a:rPr lang="en-US" sz="1800" dirty="0"/>
                        <a:t>an </a:t>
                      </a:r>
                      <a:r>
                        <a:rPr lang="en-US" sz="1800" b="1" dirty="0">
                          <a:solidFill>
                            <a:schemeClr val="accent3">
                              <a:lumMod val="75000"/>
                            </a:schemeClr>
                          </a:solidFill>
                        </a:rPr>
                        <a:t>R</a:t>
                      </a:r>
                      <a:r>
                        <a:rPr lang="en-US" sz="1800" dirty="0"/>
                        <a:t>ead, </a:t>
                      </a:r>
                      <a:r>
                        <a:rPr lang="en-US" sz="1800" b="1" dirty="0">
                          <a:solidFill>
                            <a:schemeClr val="accent3">
                              <a:lumMod val="75000"/>
                            </a:schemeClr>
                          </a:solidFill>
                        </a:rPr>
                        <a:t>E</a:t>
                      </a:r>
                      <a:r>
                        <a:rPr lang="en-US" sz="1800" dirty="0"/>
                        <a:t>ncoding </a:t>
                      </a:r>
                      <a:r>
                        <a:rPr lang="en-US" sz="1800" b="1" dirty="0">
                          <a:solidFill>
                            <a:schemeClr val="accent3">
                              <a:lumMod val="75000"/>
                            </a:schemeClr>
                          </a:solidFill>
                        </a:rPr>
                        <a:t>T</a:t>
                      </a:r>
                      <a:r>
                        <a:rPr lang="en-US" sz="1800" dirty="0"/>
                        <a:t>ext</a:t>
                      </a:r>
                    </a:p>
                    <a:p>
                      <a:pPr algn="ctr">
                        <a:buNone/>
                      </a:pPr>
                      <a:r>
                        <a:rPr lang="en-US" sz="1800" b="1" dirty="0">
                          <a:solidFill>
                            <a:schemeClr val="accent3">
                              <a:lumMod val="75000"/>
                            </a:schemeClr>
                          </a:solidFill>
                        </a:rPr>
                        <a:t>I</a:t>
                      </a:r>
                      <a:r>
                        <a:rPr lang="en-US" sz="1800" dirty="0"/>
                        <a:t>n </a:t>
                      </a:r>
                      <a:r>
                        <a:rPr lang="en-US" sz="1800" b="1" dirty="0">
                          <a:solidFill>
                            <a:schemeClr val="accent3">
                              <a:lumMod val="75000"/>
                            </a:schemeClr>
                          </a:solidFill>
                        </a:rPr>
                        <a:t>N</a:t>
                      </a:r>
                      <a:r>
                        <a:rPr lang="en-US" sz="1800" dirty="0"/>
                        <a:t>eutral </a:t>
                      </a:r>
                      <a:r>
                        <a:rPr lang="en-US" sz="1800" b="1" dirty="0">
                          <a:solidFill>
                            <a:schemeClr val="accent3">
                              <a:lumMod val="75000"/>
                            </a:schemeClr>
                          </a:solidFill>
                        </a:rPr>
                        <a:t>S</a:t>
                      </a:r>
                      <a:r>
                        <a:rPr lang="en-US" sz="1800" dirty="0"/>
                        <a:t>entences </a:t>
                      </a:r>
                      <a:r>
                        <a:rPr lang="en-US" sz="1800" b="1" dirty="0">
                          <a:solidFill>
                            <a:schemeClr val="accent3">
                              <a:lumMod val="75000"/>
                            </a:schemeClr>
                          </a:solidFill>
                        </a:rPr>
                        <a:t>I</a:t>
                      </a:r>
                      <a:r>
                        <a:rPr lang="en-US" sz="1800" dirty="0"/>
                        <a:t>s </a:t>
                      </a:r>
                      <a:r>
                        <a:rPr lang="en-US" sz="1800" b="1" dirty="0">
                          <a:solidFill>
                            <a:schemeClr val="accent3">
                              <a:lumMod val="75000"/>
                            </a:schemeClr>
                          </a:solidFill>
                        </a:rPr>
                        <a:t>D</a:t>
                      </a:r>
                      <a:r>
                        <a:rPr lang="en-US" sz="1800" dirty="0"/>
                        <a:t>oubtfully </a:t>
                      </a:r>
                      <a:r>
                        <a:rPr lang="en-US" sz="1800" b="1" dirty="0">
                          <a:solidFill>
                            <a:schemeClr val="accent3">
                              <a:lumMod val="75000"/>
                            </a:schemeClr>
                          </a:solidFill>
                        </a:rPr>
                        <a:t>E</a:t>
                      </a:r>
                      <a:r>
                        <a:rPr lang="en-US" sz="1800" dirty="0"/>
                        <a:t>ffective</a:t>
                      </a:r>
                      <a:endParaRPr lang="en-US" sz="1800" i="1" dirty="0"/>
                    </a:p>
                  </a:txBody>
                  <a:tcPr anchor="ctr"/>
                </a:tc>
                <a:extLst>
                  <a:ext uri="{0D108BD9-81ED-4DB2-BD59-A6C34878D82A}">
                    <a16:rowId xmlns:a16="http://schemas.microsoft.com/office/drawing/2014/main" val="10001"/>
                  </a:ext>
                </a:extLst>
              </a:tr>
              <a:tr h="686352">
                <a:tc vMerge="1">
                  <a:txBody>
                    <a:bodyPr/>
                    <a:lstStyle/>
                    <a:p>
                      <a:endParaRPr lang="en-IN" dirty="0"/>
                    </a:p>
                  </a:txBody>
                  <a:tcPr/>
                </a:tc>
                <a:tc>
                  <a:txBody>
                    <a:bodyPr/>
                    <a:lstStyle/>
                    <a:p>
                      <a:pPr algn="ctr"/>
                      <a:r>
                        <a:rPr lang="en-US" dirty="0"/>
                        <a:t>ORIGINAL MESSAGE</a:t>
                      </a:r>
                      <a:endParaRPr lang="en-IN"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dirty="0">
                          <a:solidFill>
                            <a:schemeClr val="accent3">
                              <a:lumMod val="75000"/>
                            </a:schemeClr>
                          </a:solidFill>
                        </a:rPr>
                        <a:t>SECRET INSIDE</a:t>
                      </a:r>
                    </a:p>
                  </a:txBody>
                  <a:tcPr anchor="ct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4087877467"/>
      </p:ext>
    </p:extLst>
  </p:cSld>
  <p:clrMapOvr>
    <a:masterClrMapping/>
  </p:clrMapOvr>
  <mc:AlternateContent xmlns:mc="http://schemas.openxmlformats.org/markup-compatibility/2006" xmlns:p14="http://schemas.microsoft.com/office/powerpoint/2010/main">
    <mc:Choice Requires="p14">
      <p:transition spd="slow" p14:dur="1250">
        <p14:flip dir="l"/>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10515600" cy="1325563"/>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lstStyle/>
          <a:p>
            <a:pPr algn="ctr"/>
            <a:r>
              <a:rPr lang="en-US" dirty="0"/>
              <a:t>History Of Steganography</a:t>
            </a:r>
          </a:p>
        </p:txBody>
      </p:sp>
      <p:sp>
        <p:nvSpPr>
          <p:cNvPr id="3" name="Content Placeholder 2"/>
          <p:cNvSpPr>
            <a:spLocks noGrp="1"/>
          </p:cNvSpPr>
          <p:nvPr>
            <p:ph sz="half" idx="1"/>
          </p:nvPr>
        </p:nvSpPr>
        <p:spPr>
          <a:xfrm>
            <a:off x="228600" y="1231900"/>
            <a:ext cx="11658600" cy="5626100"/>
          </a:xfrm>
          <a:prstGeom prst="rect">
            <a:avLst/>
          </a:prstGeom>
        </p:spPr>
        <p:txBody>
          <a:bodyPr>
            <a:normAutofit/>
          </a:bodyPr>
          <a:lstStyle/>
          <a:p>
            <a:pPr algn="just"/>
            <a:r>
              <a:rPr lang="en-US" sz="3200" dirty="0"/>
              <a:t>The first recorded uses of steganography can be traced back to 440 BC when </a:t>
            </a:r>
            <a:r>
              <a:rPr lang="en-US" sz="3200" b="1" dirty="0">
                <a:solidFill>
                  <a:schemeClr val="accent3">
                    <a:lumMod val="75000"/>
                  </a:schemeClr>
                </a:solidFill>
              </a:rPr>
              <a:t>Herodotus</a:t>
            </a:r>
            <a:r>
              <a:rPr lang="en-US" sz="3200" dirty="0"/>
              <a:t> mentions two examples of steganography in his </a:t>
            </a:r>
            <a:r>
              <a:rPr lang="en-US" sz="3200" b="1" dirty="0">
                <a:solidFill>
                  <a:schemeClr val="accent3">
                    <a:lumMod val="75000"/>
                  </a:schemeClr>
                </a:solidFill>
              </a:rPr>
              <a:t>Histories</a:t>
            </a:r>
            <a:r>
              <a:rPr lang="en-US" sz="3200" i="1" dirty="0"/>
              <a:t>.</a:t>
            </a:r>
            <a:endParaRPr lang="en-US" sz="3200" baseline="30000" dirty="0"/>
          </a:p>
          <a:p>
            <a:pPr algn="just"/>
            <a:r>
              <a:rPr lang="en-US" sz="3200" dirty="0"/>
              <a:t>Ancient Greeks used </a:t>
            </a:r>
            <a:r>
              <a:rPr lang="en-US" sz="3200" b="1" dirty="0">
                <a:solidFill>
                  <a:schemeClr val="accent3">
                    <a:lumMod val="75000"/>
                  </a:schemeClr>
                </a:solidFill>
              </a:rPr>
              <a:t>Wax tablets</a:t>
            </a:r>
            <a:r>
              <a:rPr lang="en-US" sz="3200" dirty="0"/>
              <a:t> as reusable writing surfaces, sometimes used for shorthand.</a:t>
            </a:r>
          </a:p>
          <a:p>
            <a:pPr algn="just"/>
            <a:r>
              <a:rPr lang="en-US" sz="3200" dirty="0"/>
              <a:t>Ancient Chinese wrote messages on fine </a:t>
            </a:r>
            <a:r>
              <a:rPr lang="en-US" sz="3200" b="1" dirty="0">
                <a:solidFill>
                  <a:schemeClr val="accent3">
                    <a:lumMod val="75000"/>
                  </a:schemeClr>
                </a:solidFill>
              </a:rPr>
              <a:t>silk</a:t>
            </a:r>
            <a:r>
              <a:rPr lang="en-US" sz="3200" dirty="0"/>
              <a:t>, which was then crunched into a tiny ball and covered in wax. </a:t>
            </a:r>
          </a:p>
          <a:p>
            <a:pPr algn="just"/>
            <a:r>
              <a:rPr lang="en-US" sz="3200" dirty="0">
                <a:solidFill>
                  <a:schemeClr val="tx1"/>
                </a:solidFill>
              </a:rPr>
              <a:t> </a:t>
            </a:r>
            <a:r>
              <a:rPr lang="en-US" sz="3200" b="1" dirty="0">
                <a:solidFill>
                  <a:schemeClr val="accent3">
                    <a:lumMod val="75000"/>
                  </a:schemeClr>
                </a:solidFill>
              </a:rPr>
              <a:t>Special inks</a:t>
            </a:r>
            <a:r>
              <a:rPr lang="en-US" sz="3200" dirty="0">
                <a:solidFill>
                  <a:schemeClr val="tx1"/>
                </a:solidFill>
              </a:rPr>
              <a:t> were important </a:t>
            </a:r>
            <a:r>
              <a:rPr lang="en-US" sz="3200" dirty="0" err="1">
                <a:solidFill>
                  <a:schemeClr val="tx1"/>
                </a:solidFill>
              </a:rPr>
              <a:t>steganographic</a:t>
            </a:r>
            <a:r>
              <a:rPr lang="en-US" sz="3200" dirty="0">
                <a:solidFill>
                  <a:schemeClr val="tx1"/>
                </a:solidFill>
              </a:rPr>
              <a:t> tools even during Second World War.</a:t>
            </a:r>
          </a:p>
          <a:p>
            <a:pPr marL="0" indent="0" algn="just">
              <a:buNone/>
            </a:pPr>
            <a:endParaRPr lang="en-US" dirty="0"/>
          </a:p>
          <a:p>
            <a:pPr algn="just"/>
            <a:endParaRPr lang="en-US" dirty="0"/>
          </a:p>
        </p:txBody>
      </p:sp>
    </p:spTree>
    <p:extLst>
      <p:ext uri="{BB962C8B-B14F-4D97-AF65-F5344CB8AC3E}">
        <p14:creationId xmlns:p14="http://schemas.microsoft.com/office/powerpoint/2010/main" val="2805020658"/>
      </p:ext>
    </p:extLst>
  </p:cSld>
  <p:clrMapOvr>
    <a:masterClrMapping/>
  </p:clrMapOvr>
  <mc:AlternateContent xmlns:mc="http://schemas.openxmlformats.org/markup-compatibility/2006" xmlns:p14="http://schemas.microsoft.com/office/powerpoint/2010/main">
    <mc:Choice Requires="p14">
      <p:transition spd="slow" p14:dur="1250">
        <p14:flip dir="l"/>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1850" y="0"/>
            <a:ext cx="10515600" cy="1325563"/>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lstStyle/>
          <a:p>
            <a:pPr algn="ctr"/>
            <a:r>
              <a:rPr lang="en-US" dirty="0"/>
              <a:t>Techniques</a:t>
            </a:r>
          </a:p>
        </p:txBody>
      </p:sp>
      <p:sp>
        <p:nvSpPr>
          <p:cNvPr id="3" name="Content Placeholder 2"/>
          <p:cNvSpPr>
            <a:spLocks noGrp="1"/>
          </p:cNvSpPr>
          <p:nvPr>
            <p:ph sz="half" idx="1"/>
          </p:nvPr>
        </p:nvSpPr>
        <p:spPr>
          <a:xfrm>
            <a:off x="190500" y="1079500"/>
            <a:ext cx="11798300" cy="5613400"/>
          </a:xfrm>
          <a:prstGeom prst="rect">
            <a:avLst/>
          </a:prstGeom>
        </p:spPr>
        <p:txBody>
          <a:bodyPr>
            <a:normAutofit/>
          </a:bodyPr>
          <a:lstStyle/>
          <a:p>
            <a:pPr marL="0" lvl="1" indent="0">
              <a:buNone/>
            </a:pPr>
            <a:r>
              <a:rPr lang="en-US" sz="3200" dirty="0"/>
              <a:t>PHYSICAL TECHNIQUES:</a:t>
            </a:r>
          </a:p>
          <a:p>
            <a:r>
              <a:rPr lang="en-IN" sz="2400" dirty="0"/>
              <a:t>Hidden messages on paper written in </a:t>
            </a:r>
            <a:r>
              <a:rPr lang="en-IN" sz="2400" b="1" dirty="0">
                <a:solidFill>
                  <a:schemeClr val="accent5">
                    <a:lumMod val="50000"/>
                  </a:schemeClr>
                </a:solidFill>
              </a:rPr>
              <a:t>secret inks</a:t>
            </a:r>
            <a:r>
              <a:rPr lang="en-IN" sz="2400" dirty="0"/>
              <a:t> under other messages or on the blank parts of other messages.</a:t>
            </a:r>
          </a:p>
          <a:p>
            <a:r>
              <a:rPr lang="en-IN" sz="2400" dirty="0"/>
              <a:t>Hidden messages within </a:t>
            </a:r>
            <a:r>
              <a:rPr lang="en-IN" sz="2400" b="1" dirty="0">
                <a:solidFill>
                  <a:schemeClr val="accent5">
                    <a:lumMod val="50000"/>
                  </a:schemeClr>
                </a:solidFill>
              </a:rPr>
              <a:t>wax tablets.</a:t>
            </a:r>
          </a:p>
          <a:p>
            <a:r>
              <a:rPr lang="en-IN" sz="2400" dirty="0"/>
              <a:t>Messages written on envelopes in the area covered by </a:t>
            </a:r>
            <a:r>
              <a:rPr lang="en-IN" sz="2400" b="1" dirty="0">
                <a:solidFill>
                  <a:schemeClr val="accent5">
                    <a:lumMod val="50000"/>
                  </a:schemeClr>
                </a:solidFill>
              </a:rPr>
              <a:t>postage stamps.</a:t>
            </a:r>
          </a:p>
          <a:p>
            <a:pPr marL="0" indent="0">
              <a:lnSpc>
                <a:spcPct val="100000"/>
              </a:lnSpc>
              <a:spcBef>
                <a:spcPts val="500"/>
              </a:spcBef>
              <a:buNone/>
            </a:pPr>
            <a:endParaRPr lang="en-US" sz="2400" b="1" dirty="0">
              <a:solidFill>
                <a:schemeClr val="accent5">
                  <a:lumMod val="50000"/>
                </a:schemeClr>
              </a:solidFill>
            </a:endParaRPr>
          </a:p>
          <a:p>
            <a:pPr marL="0" indent="0">
              <a:buNone/>
            </a:pPr>
            <a:r>
              <a:rPr lang="en-US" sz="3200" dirty="0">
                <a:solidFill>
                  <a:schemeClr val="tx1"/>
                </a:solidFill>
              </a:rPr>
              <a:t>DIGITAL TECHNIQUES:</a:t>
            </a:r>
            <a:endParaRPr lang="en-IN" sz="3200" dirty="0">
              <a:solidFill>
                <a:schemeClr val="tx1"/>
              </a:solidFill>
            </a:endParaRPr>
          </a:p>
          <a:p>
            <a:r>
              <a:rPr lang="en-IN" sz="2400" dirty="0"/>
              <a:t>Concealing data within encrypted data or within random data (an unbreakable cipher like the </a:t>
            </a:r>
            <a:r>
              <a:rPr lang="en-IN" sz="2400" b="1" dirty="0">
                <a:solidFill>
                  <a:schemeClr val="accent5">
                    <a:lumMod val="50000"/>
                  </a:schemeClr>
                </a:solidFill>
              </a:rPr>
              <a:t>one-time pad</a:t>
            </a:r>
            <a:r>
              <a:rPr lang="en-IN" sz="2400" dirty="0"/>
              <a:t> generates cipher texts that look perfectly random if one does not have the private key).</a:t>
            </a:r>
          </a:p>
          <a:p>
            <a:r>
              <a:rPr lang="en-IN" sz="2400" dirty="0"/>
              <a:t>Concealed messages in tampered executable files, exploiting redundancy in the targeted </a:t>
            </a:r>
            <a:r>
              <a:rPr lang="en-IN" sz="2400" b="1" dirty="0">
                <a:solidFill>
                  <a:schemeClr val="accent5">
                    <a:lumMod val="50000"/>
                  </a:schemeClr>
                </a:solidFill>
              </a:rPr>
              <a:t>instruction set.</a:t>
            </a:r>
          </a:p>
          <a:p>
            <a:r>
              <a:rPr lang="en-IN" sz="2400" dirty="0"/>
              <a:t>Pictures embedded in video material (optionally played at slower or faster speed).</a:t>
            </a:r>
          </a:p>
        </p:txBody>
      </p:sp>
    </p:spTree>
    <p:extLst>
      <p:ext uri="{BB962C8B-B14F-4D97-AF65-F5344CB8AC3E}">
        <p14:creationId xmlns:p14="http://schemas.microsoft.com/office/powerpoint/2010/main" val="2732192585"/>
      </p:ext>
    </p:extLst>
  </p:cSld>
  <p:clrMapOvr>
    <a:masterClrMapping/>
  </p:clrMapOvr>
  <mc:AlternateContent xmlns:mc="http://schemas.openxmlformats.org/markup-compatibility/2006" xmlns:p14="http://schemas.microsoft.com/office/powerpoint/2010/main">
    <mc:Choice Requires="p14">
      <p:transition spd="slow" p14:dur="1250">
        <p14:flip dir="l"/>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Circular Arrow 27"/>
          <p:cNvSpPr/>
          <p:nvPr/>
        </p:nvSpPr>
        <p:spPr>
          <a:xfrm rot="10800000" flipH="1" flipV="1">
            <a:off x="4452528" y="1852005"/>
            <a:ext cx="1155700" cy="1158874"/>
          </a:xfrm>
          <a:prstGeom prst="circular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IN">
              <a:solidFill>
                <a:schemeClr val="tx1"/>
              </a:solidFill>
            </a:endParaRPr>
          </a:p>
        </p:txBody>
      </p:sp>
      <p:sp>
        <p:nvSpPr>
          <p:cNvPr id="2" name="Rectangle 1"/>
          <p:cNvSpPr>
            <a:spLocks noGrp="1"/>
          </p:cNvSpPr>
          <p:nvPr>
            <p:ph type="title"/>
          </p:nvPr>
        </p:nvSpPr>
        <p:spPr/>
        <p:txBody>
          <a:bodyPr/>
          <a:lstStyle/>
          <a:p>
            <a:pPr algn="ctr"/>
            <a:r>
              <a:rPr lang="en-US" dirty="0"/>
              <a:t>Basic Steganography Model</a:t>
            </a:r>
          </a:p>
        </p:txBody>
      </p:sp>
      <p:sp>
        <p:nvSpPr>
          <p:cNvPr id="3" name="Rounded Rectangle 2"/>
          <p:cNvSpPr/>
          <p:nvPr/>
        </p:nvSpPr>
        <p:spPr>
          <a:xfrm>
            <a:off x="342900" y="1803400"/>
            <a:ext cx="1625600" cy="825500"/>
          </a:xfrm>
          <a:prstGeom prst="roundRect">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en-US" dirty="0"/>
              <a:t>Secret Message</a:t>
            </a:r>
            <a:endParaRPr lang="en-IN" dirty="0"/>
          </a:p>
        </p:txBody>
      </p:sp>
      <p:sp>
        <p:nvSpPr>
          <p:cNvPr id="5" name="Rounded Rectangle 4"/>
          <p:cNvSpPr/>
          <p:nvPr/>
        </p:nvSpPr>
        <p:spPr>
          <a:xfrm>
            <a:off x="342900" y="3044826"/>
            <a:ext cx="1625600" cy="825500"/>
          </a:xfrm>
          <a:prstGeom prst="roundRect">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en-US" dirty="0"/>
              <a:t>Cover Medium</a:t>
            </a:r>
            <a:endParaRPr lang="en-IN" dirty="0"/>
          </a:p>
        </p:txBody>
      </p:sp>
      <p:sp>
        <p:nvSpPr>
          <p:cNvPr id="7" name="Rounded Rectangle 6"/>
          <p:cNvSpPr/>
          <p:nvPr/>
        </p:nvSpPr>
        <p:spPr>
          <a:xfrm>
            <a:off x="3175000" y="5575300"/>
            <a:ext cx="1625600" cy="825500"/>
          </a:xfrm>
          <a:prstGeom prst="roundRect">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en-US" dirty="0" err="1"/>
              <a:t>Stego</a:t>
            </a:r>
            <a:r>
              <a:rPr lang="en-US" dirty="0"/>
              <a:t> Decoder</a:t>
            </a:r>
            <a:endParaRPr lang="en-IN" dirty="0"/>
          </a:p>
        </p:txBody>
      </p:sp>
      <p:sp>
        <p:nvSpPr>
          <p:cNvPr id="8" name="Rounded Rectangle 7"/>
          <p:cNvSpPr/>
          <p:nvPr/>
        </p:nvSpPr>
        <p:spPr>
          <a:xfrm>
            <a:off x="3175000" y="3044826"/>
            <a:ext cx="1625600" cy="825500"/>
          </a:xfrm>
          <a:prstGeom prst="roundRect">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en-US" dirty="0"/>
              <a:t>Key Cover</a:t>
            </a:r>
            <a:endParaRPr lang="en-IN" dirty="0"/>
          </a:p>
        </p:txBody>
      </p:sp>
      <p:sp>
        <p:nvSpPr>
          <p:cNvPr id="9" name="Rounded Rectangle 8"/>
          <p:cNvSpPr/>
          <p:nvPr/>
        </p:nvSpPr>
        <p:spPr>
          <a:xfrm>
            <a:off x="342900" y="4368800"/>
            <a:ext cx="1625600" cy="825500"/>
          </a:xfrm>
          <a:prstGeom prst="roundRect">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en-US" dirty="0"/>
              <a:t>Estimate of Message</a:t>
            </a:r>
            <a:endParaRPr lang="en-IN" dirty="0"/>
          </a:p>
        </p:txBody>
      </p:sp>
      <p:sp>
        <p:nvSpPr>
          <p:cNvPr id="10" name="Rounded Rectangle 9"/>
          <p:cNvSpPr/>
          <p:nvPr/>
        </p:nvSpPr>
        <p:spPr>
          <a:xfrm>
            <a:off x="3175000" y="4368800"/>
            <a:ext cx="1625600" cy="825500"/>
          </a:xfrm>
          <a:prstGeom prst="roundRect">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en-US" dirty="0"/>
              <a:t>Original Cover</a:t>
            </a:r>
            <a:endParaRPr lang="en-IN" dirty="0"/>
          </a:p>
        </p:txBody>
      </p:sp>
      <p:sp>
        <p:nvSpPr>
          <p:cNvPr id="11" name="Rounded Rectangle 10"/>
          <p:cNvSpPr/>
          <p:nvPr/>
        </p:nvSpPr>
        <p:spPr>
          <a:xfrm>
            <a:off x="3175000" y="1804194"/>
            <a:ext cx="1625600" cy="825500"/>
          </a:xfrm>
          <a:prstGeom prst="roundRect">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en-US" dirty="0" err="1"/>
              <a:t>Stego</a:t>
            </a:r>
            <a:r>
              <a:rPr lang="en-US" dirty="0"/>
              <a:t> Encoder</a:t>
            </a:r>
            <a:endParaRPr lang="en-IN" dirty="0"/>
          </a:p>
        </p:txBody>
      </p:sp>
      <p:cxnSp>
        <p:nvCxnSpPr>
          <p:cNvPr id="12" name="Straight Arrow Connector 11"/>
          <p:cNvCxnSpPr>
            <a:stCxn id="3" idx="3"/>
            <a:endCxn id="11" idx="1"/>
          </p:cNvCxnSpPr>
          <p:nvPr/>
        </p:nvCxnSpPr>
        <p:spPr>
          <a:xfrm>
            <a:off x="1968500" y="2216150"/>
            <a:ext cx="1206500" cy="794"/>
          </a:xfrm>
          <a:prstGeom prst="straightConnector1">
            <a:avLst/>
          </a:prstGeom>
          <a:ln>
            <a:tailEnd type="triangle"/>
          </a:ln>
        </p:spPr>
        <p:style>
          <a:lnRef idx="3">
            <a:schemeClr val="lt1"/>
          </a:lnRef>
          <a:fillRef idx="1">
            <a:schemeClr val="accent4"/>
          </a:fillRef>
          <a:effectRef idx="1">
            <a:schemeClr val="accent4"/>
          </a:effectRef>
          <a:fontRef idx="minor">
            <a:schemeClr val="lt1"/>
          </a:fontRef>
        </p:style>
      </p:cxnSp>
      <p:cxnSp>
        <p:nvCxnSpPr>
          <p:cNvPr id="14" name="Straight Arrow Connector 13"/>
          <p:cNvCxnSpPr>
            <a:stCxn id="5" idx="3"/>
            <a:endCxn id="11" idx="1"/>
          </p:cNvCxnSpPr>
          <p:nvPr/>
        </p:nvCxnSpPr>
        <p:spPr>
          <a:xfrm flipV="1">
            <a:off x="1968500" y="2216944"/>
            <a:ext cx="1206500" cy="1240632"/>
          </a:xfrm>
          <a:prstGeom prst="straightConnector1">
            <a:avLst/>
          </a:prstGeom>
          <a:ln>
            <a:tailEnd type="triangle"/>
          </a:ln>
        </p:spPr>
        <p:style>
          <a:lnRef idx="3">
            <a:schemeClr val="lt1"/>
          </a:lnRef>
          <a:fillRef idx="1">
            <a:schemeClr val="accent4"/>
          </a:fillRef>
          <a:effectRef idx="1">
            <a:schemeClr val="accent4"/>
          </a:effectRef>
          <a:fontRef idx="minor">
            <a:schemeClr val="lt1"/>
          </a:fontRef>
        </p:style>
      </p:cxnSp>
      <p:cxnSp>
        <p:nvCxnSpPr>
          <p:cNvPr id="16" name="Straight Arrow Connector 15"/>
          <p:cNvCxnSpPr>
            <a:stCxn id="8" idx="0"/>
            <a:endCxn id="11" idx="2"/>
          </p:cNvCxnSpPr>
          <p:nvPr/>
        </p:nvCxnSpPr>
        <p:spPr>
          <a:xfrm flipV="1">
            <a:off x="3987800" y="2629694"/>
            <a:ext cx="0" cy="415132"/>
          </a:xfrm>
          <a:prstGeom prst="straightConnector1">
            <a:avLst/>
          </a:prstGeom>
          <a:ln>
            <a:tailEnd type="triangle"/>
          </a:ln>
        </p:spPr>
        <p:style>
          <a:lnRef idx="3">
            <a:schemeClr val="lt1"/>
          </a:lnRef>
          <a:fillRef idx="1">
            <a:schemeClr val="accent4"/>
          </a:fillRef>
          <a:effectRef idx="1">
            <a:schemeClr val="accent4"/>
          </a:effectRef>
          <a:fontRef idx="minor">
            <a:schemeClr val="lt1"/>
          </a:fontRef>
        </p:style>
      </p:cxnSp>
      <p:cxnSp>
        <p:nvCxnSpPr>
          <p:cNvPr id="20" name="Straight Arrow Connector 19"/>
          <p:cNvCxnSpPr>
            <a:stCxn id="8" idx="2"/>
            <a:endCxn id="10" idx="0"/>
          </p:cNvCxnSpPr>
          <p:nvPr/>
        </p:nvCxnSpPr>
        <p:spPr>
          <a:xfrm>
            <a:off x="3987800" y="3870326"/>
            <a:ext cx="0" cy="498474"/>
          </a:xfrm>
          <a:prstGeom prst="straightConnector1">
            <a:avLst/>
          </a:prstGeom>
          <a:ln>
            <a:tailEnd type="triangle"/>
          </a:ln>
        </p:spPr>
        <p:style>
          <a:lnRef idx="3">
            <a:schemeClr val="lt1"/>
          </a:lnRef>
          <a:fillRef idx="1">
            <a:schemeClr val="accent4"/>
          </a:fillRef>
          <a:effectRef idx="1">
            <a:schemeClr val="accent4"/>
          </a:effectRef>
          <a:fontRef idx="minor">
            <a:schemeClr val="lt1"/>
          </a:fontRef>
        </p:style>
      </p:cxnSp>
      <p:cxnSp>
        <p:nvCxnSpPr>
          <p:cNvPr id="22" name="Straight Arrow Connector 21"/>
          <p:cNvCxnSpPr>
            <a:stCxn id="7" idx="0"/>
            <a:endCxn id="10" idx="2"/>
          </p:cNvCxnSpPr>
          <p:nvPr/>
        </p:nvCxnSpPr>
        <p:spPr>
          <a:xfrm flipV="1">
            <a:off x="3987800" y="5194300"/>
            <a:ext cx="0" cy="381000"/>
          </a:xfrm>
          <a:prstGeom prst="straightConnector1">
            <a:avLst/>
          </a:prstGeom>
          <a:ln>
            <a:tailEnd type="triangle"/>
          </a:ln>
        </p:spPr>
        <p:style>
          <a:lnRef idx="3">
            <a:schemeClr val="lt1"/>
          </a:lnRef>
          <a:fillRef idx="1">
            <a:schemeClr val="accent4"/>
          </a:fillRef>
          <a:effectRef idx="1">
            <a:schemeClr val="accent4"/>
          </a:effectRef>
          <a:fontRef idx="minor">
            <a:schemeClr val="lt1"/>
          </a:fontRef>
        </p:style>
      </p:cxnSp>
      <p:cxnSp>
        <p:nvCxnSpPr>
          <p:cNvPr id="24" name="Straight Arrow Connector 23"/>
          <p:cNvCxnSpPr>
            <a:stCxn id="10" idx="1"/>
            <a:endCxn id="9" idx="3"/>
          </p:cNvCxnSpPr>
          <p:nvPr/>
        </p:nvCxnSpPr>
        <p:spPr>
          <a:xfrm flipH="1">
            <a:off x="1968500" y="4781550"/>
            <a:ext cx="1206500" cy="0"/>
          </a:xfrm>
          <a:prstGeom prst="straightConnector1">
            <a:avLst/>
          </a:prstGeom>
          <a:ln>
            <a:tailEnd type="triangle"/>
          </a:ln>
        </p:spPr>
        <p:style>
          <a:lnRef idx="3">
            <a:schemeClr val="lt1"/>
          </a:lnRef>
          <a:fillRef idx="1">
            <a:schemeClr val="accent4"/>
          </a:fillRef>
          <a:effectRef idx="1">
            <a:schemeClr val="accent4"/>
          </a:effectRef>
          <a:fontRef idx="minor">
            <a:schemeClr val="lt1"/>
          </a:fontRef>
        </p:style>
      </p:cxnSp>
      <p:sp>
        <p:nvSpPr>
          <p:cNvPr id="29" name="Circular Arrow 28"/>
          <p:cNvSpPr/>
          <p:nvPr/>
        </p:nvSpPr>
        <p:spPr>
          <a:xfrm rot="19661108" flipH="1" flipV="1">
            <a:off x="4629150" y="5251828"/>
            <a:ext cx="1155700" cy="1158874"/>
          </a:xfrm>
          <a:prstGeom prst="circular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IN">
              <a:solidFill>
                <a:schemeClr val="tx1"/>
              </a:solidFill>
            </a:endParaRPr>
          </a:p>
        </p:txBody>
      </p:sp>
      <p:sp>
        <p:nvSpPr>
          <p:cNvPr id="25" name="Rectangle 24"/>
          <p:cNvSpPr/>
          <p:nvPr/>
        </p:nvSpPr>
        <p:spPr>
          <a:xfrm>
            <a:off x="5328827" y="2418741"/>
            <a:ext cx="406400" cy="34575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dirty="0"/>
              <a:t>Communication channel</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80100" y="1803400"/>
            <a:ext cx="5867400" cy="4597399"/>
          </a:xfrm>
          <a:prstGeom prst="rect">
            <a:avLst/>
          </a:prstGeom>
        </p:spPr>
      </p:pic>
    </p:spTree>
    <p:extLst>
      <p:ext uri="{BB962C8B-B14F-4D97-AF65-F5344CB8AC3E}">
        <p14:creationId xmlns:p14="http://schemas.microsoft.com/office/powerpoint/2010/main" val="249954384"/>
      </p:ext>
    </p:extLst>
  </p:cSld>
  <p:clrMapOvr>
    <a:masterClrMapping/>
  </p:clrMapOvr>
  <mc:AlternateContent xmlns:mc="http://schemas.openxmlformats.org/markup-compatibility/2006" xmlns:p14="http://schemas.microsoft.com/office/powerpoint/2010/main">
    <mc:Choice Requires="p14">
      <p:transition spd="slow" p14:dur="1250">
        <p14:flip dir="l"/>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a:xfrm>
            <a:off x="914400" y="-190500"/>
            <a:ext cx="10769600" cy="1397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b">
            <a:normAutofit/>
          </a:bodyPr>
          <a:lstStyle/>
          <a:p>
            <a:pPr algn="ctr"/>
            <a:r>
              <a:rPr lang="en-US" sz="5400" dirty="0"/>
              <a:t>Steganography Terms</a:t>
            </a:r>
          </a:p>
        </p:txBody>
      </p:sp>
      <p:sp>
        <p:nvSpPr>
          <p:cNvPr id="5" name="Content Placeholder 4"/>
          <p:cNvSpPr>
            <a:spLocks noGrp="1"/>
          </p:cNvSpPr>
          <p:nvPr>
            <p:ph idx="1"/>
          </p:nvPr>
        </p:nvSpPr>
        <p:spPr>
          <a:xfrm>
            <a:off x="304800" y="1905000"/>
            <a:ext cx="11379200" cy="4267200"/>
          </a:xfrm>
          <a:prstGeom prst="rect">
            <a:avLst/>
          </a:prstGeom>
        </p:spPr>
        <p:txBody>
          <a:bodyPr>
            <a:normAutofit lnSpcReduction="10000"/>
          </a:bodyPr>
          <a:lstStyle/>
          <a:p>
            <a:r>
              <a:rPr lang="en-US" sz="3500" b="1" dirty="0"/>
              <a:t>Carrier or Cover File </a:t>
            </a:r>
            <a:r>
              <a:rPr lang="en-US" sz="3500" dirty="0"/>
              <a:t>- A Original message or a file in which hidden information will be stored inside of it .</a:t>
            </a:r>
          </a:p>
          <a:p>
            <a:r>
              <a:rPr lang="en-US" sz="3500" b="1" dirty="0"/>
              <a:t>Stego-Medium </a:t>
            </a:r>
            <a:r>
              <a:rPr lang="en-US" sz="3500" dirty="0"/>
              <a:t>- The medium in which the information is hidden.</a:t>
            </a:r>
          </a:p>
          <a:p>
            <a:r>
              <a:rPr lang="en-US" sz="3500" b="1" dirty="0"/>
              <a:t>Embedded or Payload </a:t>
            </a:r>
            <a:r>
              <a:rPr lang="en-US" sz="3500" dirty="0"/>
              <a:t>- The information which is to be hidden or concealed.</a:t>
            </a:r>
          </a:p>
          <a:p>
            <a:r>
              <a:rPr lang="en-US" sz="3500" b="1" dirty="0"/>
              <a:t>Steganalysis</a:t>
            </a:r>
            <a:r>
              <a:rPr lang="en-US" sz="3500" dirty="0"/>
              <a:t> - The process of detecting hidden information inside a file.</a:t>
            </a:r>
          </a:p>
          <a:p>
            <a:endParaRPr lang="en-US" dirty="0"/>
          </a:p>
        </p:txBody>
      </p:sp>
    </p:spTree>
    <p:extLst>
      <p:ext uri="{BB962C8B-B14F-4D97-AF65-F5344CB8AC3E}">
        <p14:creationId xmlns:p14="http://schemas.microsoft.com/office/powerpoint/2010/main" val="594519460"/>
      </p:ext>
    </p:extLst>
  </p:cSld>
  <p:clrMapOvr>
    <a:masterClrMapping/>
  </p:clrMapOvr>
  <mc:AlternateContent xmlns:mc="http://schemas.openxmlformats.org/markup-compatibility/2006" xmlns:p14="http://schemas.microsoft.com/office/powerpoint/2010/main">
    <mc:Choice Requires="p14">
      <p:transition spd="slow" p14:dur="1250">
        <p14:flip dir="l"/>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a:xfrm>
            <a:off x="139700" y="101600"/>
            <a:ext cx="11938000" cy="1397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b">
            <a:normAutofit/>
          </a:bodyPr>
          <a:lstStyle/>
          <a:p>
            <a:pPr algn="ctr"/>
            <a:r>
              <a:rPr lang="en-US" sz="5400" dirty="0"/>
              <a:t>Types Of </a:t>
            </a:r>
            <a:r>
              <a:rPr lang="en-US" sz="5400" dirty="0" err="1"/>
              <a:t>Stegosystems</a:t>
            </a:r>
            <a:r>
              <a:rPr lang="en-US" sz="5400" dirty="0"/>
              <a:t> and Steganography </a:t>
            </a:r>
          </a:p>
        </p:txBody>
      </p:sp>
      <p:sp>
        <p:nvSpPr>
          <p:cNvPr id="4" name="Content Placeholder 3"/>
          <p:cNvSpPr>
            <a:spLocks noGrp="1"/>
          </p:cNvSpPr>
          <p:nvPr>
            <p:ph idx="1"/>
          </p:nvPr>
        </p:nvSpPr>
        <p:spPr>
          <a:xfrm>
            <a:off x="292100" y="1845426"/>
            <a:ext cx="5161049" cy="4377574"/>
          </a:xfrm>
          <a:prstGeom prst="rect">
            <a:avLst/>
          </a:prstGeom>
        </p:spPr>
        <p:txBody>
          <a:bodyPr>
            <a:normAutofit/>
          </a:bodyPr>
          <a:lstStyle/>
          <a:p>
            <a:pPr marL="0" indent="0">
              <a:buNone/>
              <a:tabLst>
                <a:tab pos="507987" algn="l"/>
              </a:tabLst>
            </a:pPr>
            <a:r>
              <a:rPr lang="en-US" sz="3200" b="1" dirty="0">
                <a:solidFill>
                  <a:schemeClr val="tx1"/>
                </a:solidFill>
              </a:rPr>
              <a:t>STEGOSYSTEM TYPES:</a:t>
            </a:r>
          </a:p>
          <a:p>
            <a:pPr>
              <a:tabLst>
                <a:tab pos="507987" algn="l"/>
              </a:tabLst>
            </a:pPr>
            <a:r>
              <a:rPr lang="en-US" sz="3200" b="1" dirty="0">
                <a:solidFill>
                  <a:schemeClr val="tx1"/>
                </a:solidFill>
              </a:rPr>
              <a:t>Pure </a:t>
            </a:r>
            <a:r>
              <a:rPr lang="en-US" sz="3200" b="1" dirty="0" err="1">
                <a:solidFill>
                  <a:schemeClr val="tx1"/>
                </a:solidFill>
              </a:rPr>
              <a:t>stegosystems</a:t>
            </a:r>
            <a:r>
              <a:rPr lang="en-US" sz="3200" b="1" dirty="0">
                <a:solidFill>
                  <a:schemeClr val="tx1"/>
                </a:solidFill>
              </a:rPr>
              <a:t> </a:t>
            </a:r>
            <a:r>
              <a:rPr lang="en-US" sz="3200" dirty="0">
                <a:solidFill>
                  <a:schemeClr val="tx1"/>
                </a:solidFill>
              </a:rPr>
              <a:t>- no key is used.</a:t>
            </a:r>
          </a:p>
          <a:p>
            <a:pPr>
              <a:tabLst>
                <a:tab pos="507987" algn="l"/>
              </a:tabLst>
            </a:pPr>
            <a:r>
              <a:rPr lang="en-US" sz="3200" b="1" dirty="0">
                <a:solidFill>
                  <a:schemeClr val="tx1"/>
                </a:solidFill>
              </a:rPr>
              <a:t>Secret-key </a:t>
            </a:r>
            <a:r>
              <a:rPr lang="en-US" sz="3200" b="1" dirty="0" err="1">
                <a:solidFill>
                  <a:schemeClr val="tx1"/>
                </a:solidFill>
              </a:rPr>
              <a:t>stegosystems</a:t>
            </a:r>
            <a:r>
              <a:rPr lang="en-US" sz="3200" b="1" dirty="0">
                <a:solidFill>
                  <a:schemeClr val="tx1"/>
                </a:solidFill>
              </a:rPr>
              <a:t> </a:t>
            </a:r>
            <a:r>
              <a:rPr lang="en-US" sz="3200" dirty="0">
                <a:solidFill>
                  <a:schemeClr val="tx1"/>
                </a:solidFill>
              </a:rPr>
              <a:t>- secret key is used.</a:t>
            </a:r>
          </a:p>
          <a:p>
            <a:pPr>
              <a:tabLst>
                <a:tab pos="507987" algn="l"/>
              </a:tabLst>
            </a:pPr>
            <a:r>
              <a:rPr lang="en-US" sz="3200" b="1" dirty="0">
                <a:solidFill>
                  <a:schemeClr val="tx1"/>
                </a:solidFill>
              </a:rPr>
              <a:t>Public-key stegosystems </a:t>
            </a:r>
            <a:r>
              <a:rPr lang="en-US" sz="3200" dirty="0">
                <a:solidFill>
                  <a:schemeClr val="tx1"/>
                </a:solidFill>
              </a:rPr>
              <a:t>- public key is used.</a:t>
            </a:r>
          </a:p>
          <a:p>
            <a:pPr>
              <a:tabLst>
                <a:tab pos="507987" algn="l"/>
              </a:tabLst>
            </a:pPr>
            <a:endParaRPr lang="en-US" sz="3200" dirty="0">
              <a:solidFill>
                <a:srgbClr val="FF0000"/>
              </a:solidFill>
            </a:endParaRPr>
          </a:p>
          <a:p>
            <a:pPr marL="0" indent="0">
              <a:buClr>
                <a:srgbClr val="FF0000"/>
              </a:buClr>
              <a:buNone/>
              <a:tabLst>
                <a:tab pos="507987" algn="l"/>
              </a:tabLst>
            </a:pPr>
            <a:endParaRPr lang="cs-CZ" sz="3200" dirty="0">
              <a:solidFill>
                <a:srgbClr val="FF0000"/>
              </a:solidFill>
            </a:endParaRPr>
          </a:p>
        </p:txBody>
      </p:sp>
      <p:sp>
        <p:nvSpPr>
          <p:cNvPr id="3" name="TextBox 2"/>
          <p:cNvSpPr txBox="1"/>
          <p:nvPr/>
        </p:nvSpPr>
        <p:spPr>
          <a:xfrm>
            <a:off x="6159730" y="1701282"/>
            <a:ext cx="4887883" cy="4308872"/>
          </a:xfrm>
          <a:prstGeom prst="rect">
            <a:avLst/>
          </a:prstGeom>
          <a:noFill/>
        </p:spPr>
        <p:txBody>
          <a:bodyPr wrap="square" rtlCol="0">
            <a:spAutoFit/>
          </a:bodyPr>
          <a:lstStyle/>
          <a:p>
            <a:pPr>
              <a:buClr>
                <a:srgbClr val="FF0000"/>
              </a:buClr>
              <a:tabLst>
                <a:tab pos="507987" algn="l"/>
              </a:tabLst>
            </a:pPr>
            <a:r>
              <a:rPr lang="en-US" sz="3200" b="1" dirty="0"/>
              <a:t>STEGANOGRAPHY TYPES:</a:t>
            </a:r>
            <a:endParaRPr lang="cs-CZ" sz="3200" b="1" dirty="0"/>
          </a:p>
          <a:p>
            <a:pPr marL="0" lvl="1" indent="177800">
              <a:tabLst>
                <a:tab pos="507987" algn="l"/>
              </a:tabLst>
            </a:pPr>
            <a:r>
              <a:rPr lang="en-US" sz="3200" dirty="0"/>
              <a:t>Text  Steganography.</a:t>
            </a:r>
          </a:p>
          <a:p>
            <a:pPr marL="0" lvl="1" indent="177800">
              <a:tabLst>
                <a:tab pos="507987" algn="l"/>
              </a:tabLst>
            </a:pPr>
            <a:r>
              <a:rPr lang="en-US" sz="3200" dirty="0"/>
              <a:t>Image Steganography.</a:t>
            </a:r>
          </a:p>
          <a:p>
            <a:pPr marL="0" lvl="1" indent="177800">
              <a:tabLst>
                <a:tab pos="507987" algn="l"/>
              </a:tabLst>
            </a:pPr>
            <a:r>
              <a:rPr lang="en-US" sz="3200" dirty="0"/>
              <a:t>Audio Steganography.</a:t>
            </a:r>
          </a:p>
          <a:p>
            <a:pPr marL="0" lvl="1" indent="177800">
              <a:tabLst>
                <a:tab pos="507987" algn="l"/>
              </a:tabLst>
            </a:pPr>
            <a:r>
              <a:rPr lang="en-US" sz="3200" dirty="0"/>
              <a:t>Video Steganography.</a:t>
            </a:r>
          </a:p>
          <a:p>
            <a:pPr marL="0" lvl="1" indent="177800">
              <a:tabLst>
                <a:tab pos="507987" algn="l"/>
              </a:tabLst>
            </a:pPr>
            <a:r>
              <a:rPr lang="en-US" sz="3200" dirty="0"/>
              <a:t>Protocol Steganography.</a:t>
            </a:r>
          </a:p>
          <a:p>
            <a:endParaRPr lang="en-US" dirty="0"/>
          </a:p>
        </p:txBody>
      </p:sp>
    </p:spTree>
    <p:extLst>
      <p:ext uri="{BB962C8B-B14F-4D97-AF65-F5344CB8AC3E}">
        <p14:creationId xmlns:p14="http://schemas.microsoft.com/office/powerpoint/2010/main" val="4241646815"/>
      </p:ext>
    </p:extLst>
  </p:cSld>
  <p:clrMapOvr>
    <a:masterClrMapping/>
  </p:clrMapOvr>
  <mc:AlternateContent xmlns:mc="http://schemas.openxmlformats.org/markup-compatibility/2006" xmlns:p14="http://schemas.microsoft.com/office/powerpoint/2010/main">
    <mc:Choice Requires="p14">
      <p:transition spd="slow" p14:dur="1250">
        <p14:flip dir="l"/>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a:xfrm>
            <a:off x="711200" y="-190500"/>
            <a:ext cx="10769600" cy="1397000"/>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b">
            <a:normAutofit/>
          </a:bodyPr>
          <a:lstStyle/>
          <a:p>
            <a:pPr algn="ctr"/>
            <a:r>
              <a:rPr lang="en-US" sz="5400" dirty="0"/>
              <a:t>Text Steganography </a:t>
            </a:r>
          </a:p>
        </p:txBody>
      </p:sp>
      <p:sp>
        <p:nvSpPr>
          <p:cNvPr id="4" name="Content Placeholder 3"/>
          <p:cNvSpPr>
            <a:spLocks noGrp="1"/>
          </p:cNvSpPr>
          <p:nvPr>
            <p:ph idx="1"/>
          </p:nvPr>
        </p:nvSpPr>
        <p:spPr>
          <a:xfrm>
            <a:off x="215900" y="1206500"/>
            <a:ext cx="11747500" cy="5651500"/>
          </a:xfrm>
          <a:prstGeom prst="rect">
            <a:avLst/>
          </a:prstGeom>
        </p:spPr>
        <p:txBody>
          <a:bodyPr>
            <a:normAutofit/>
          </a:bodyPr>
          <a:lstStyle/>
          <a:p>
            <a:pPr algn="just"/>
            <a:r>
              <a:rPr lang="en-US" sz="2667" dirty="0"/>
              <a:t>Text steganography can be applied in the digital makeup format such as PDF, digital watermark or information hiding</a:t>
            </a:r>
          </a:p>
          <a:p>
            <a:pPr algn="just"/>
            <a:r>
              <a:rPr lang="en-US" sz="2667" dirty="0"/>
              <a:t>It is more difficult to realize the information hiding based on text. The simplest method of information hiding is to select the cover first, adopt rules to add the phraseological or spelling mistakes, or replace with synonymy words. </a:t>
            </a:r>
          </a:p>
          <a:p>
            <a:pPr marL="0" indent="0" algn="just">
              <a:buNone/>
            </a:pPr>
            <a:endParaRPr lang="en-US" sz="2667" dirty="0"/>
          </a:p>
          <a:p>
            <a:pPr marL="0" indent="0" algn="just">
              <a:buNone/>
            </a:pPr>
            <a:r>
              <a:rPr lang="en-US" sz="2667" b="1" dirty="0"/>
              <a:t>VARIOUS TEXT STEGANOGRAPHY METHODS:</a:t>
            </a:r>
          </a:p>
          <a:p>
            <a:r>
              <a:rPr lang="en-US" sz="2400" dirty="0"/>
              <a:t>Line shifting Method</a:t>
            </a:r>
          </a:p>
          <a:p>
            <a:r>
              <a:rPr lang="en-US" sz="2400" dirty="0"/>
              <a:t>Word shifting</a:t>
            </a:r>
          </a:p>
          <a:p>
            <a:r>
              <a:rPr lang="en-US" sz="2400" dirty="0"/>
              <a:t>Open spaces</a:t>
            </a:r>
          </a:p>
          <a:p>
            <a:r>
              <a:rPr lang="en-US" sz="2400" dirty="0"/>
              <a:t>Semantic methods</a:t>
            </a:r>
          </a:p>
          <a:p>
            <a:r>
              <a:rPr lang="en-US" sz="2400" dirty="0"/>
              <a:t>Character Encoding</a:t>
            </a:r>
          </a:p>
          <a:p>
            <a:pPr marL="0" indent="0" algn="just">
              <a:buNone/>
            </a:pPr>
            <a:endParaRPr lang="en-US" sz="2667" dirty="0"/>
          </a:p>
          <a:p>
            <a:pPr algn="just">
              <a:buNone/>
            </a:pPr>
            <a:endParaRPr lang="en-US" sz="2133" dirty="0"/>
          </a:p>
        </p:txBody>
      </p:sp>
    </p:spTree>
    <p:extLst>
      <p:ext uri="{BB962C8B-B14F-4D97-AF65-F5344CB8AC3E}">
        <p14:creationId xmlns:p14="http://schemas.microsoft.com/office/powerpoint/2010/main" val="1557210504"/>
      </p:ext>
    </p:extLst>
  </p:cSld>
  <p:clrMapOvr>
    <a:masterClrMapping/>
  </p:clrMapOvr>
  <mc:AlternateContent xmlns:mc="http://schemas.openxmlformats.org/markup-compatibility/2006" xmlns:p14="http://schemas.microsoft.com/office/powerpoint/2010/main">
    <mc:Choice Requires="p14">
      <p:transition spd="slow" p14:dur="1250">
        <p14:flip dir="l"/>
      </p:transition>
    </mc:Choice>
    <mc:Fallback xmlns="">
      <p:transition spd="slow">
        <p:fad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651</TotalTime>
  <Words>1222</Words>
  <Application>Microsoft Office PowerPoint</Application>
  <PresentationFormat>Widescreen</PresentationFormat>
  <Paragraphs>176</Paragraphs>
  <Slides>25</Slides>
  <Notes>13</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25</vt:i4>
      </vt:variant>
    </vt:vector>
  </HeadingPairs>
  <TitlesOfParts>
    <vt:vector size="33" baseType="lpstr">
      <vt:lpstr>28 Days Later</vt:lpstr>
      <vt:lpstr>Arial</vt:lpstr>
      <vt:lpstr>Arial Rounded MT Bold</vt:lpstr>
      <vt:lpstr>Calibri</vt:lpstr>
      <vt:lpstr>Calibri Light</vt:lpstr>
      <vt:lpstr>Symbol</vt:lpstr>
      <vt:lpstr>Wingdings</vt:lpstr>
      <vt:lpstr>Office Theme</vt:lpstr>
      <vt:lpstr>Hiding stuff in stuff</vt:lpstr>
      <vt:lpstr>Contents</vt:lpstr>
      <vt:lpstr>What is Steganography? </vt:lpstr>
      <vt:lpstr>History Of Steganography</vt:lpstr>
      <vt:lpstr>Techniques</vt:lpstr>
      <vt:lpstr>Basic Steganography Model</vt:lpstr>
      <vt:lpstr>Steganography Terms</vt:lpstr>
      <vt:lpstr>Types Of Stegosystems and Steganography </vt:lpstr>
      <vt:lpstr>Text Steganography </vt:lpstr>
      <vt:lpstr>Examples of Text Steganography</vt:lpstr>
      <vt:lpstr>Examples of Text Steganography</vt:lpstr>
      <vt:lpstr>Image Steganography</vt:lpstr>
      <vt:lpstr>LSB [Least Significant bit] Method</vt:lpstr>
      <vt:lpstr>PowerPoint Presentation</vt:lpstr>
      <vt:lpstr>Example Of Image Steganography</vt:lpstr>
      <vt:lpstr>Audio Steganography</vt:lpstr>
      <vt:lpstr>Flowchart Of Audio Steganography</vt:lpstr>
      <vt:lpstr>Example of LSB Method</vt:lpstr>
      <vt:lpstr>Comparison of Secret Communication Techniques</vt:lpstr>
      <vt:lpstr>Combined Crypto- Steganography</vt:lpstr>
      <vt:lpstr>Applications </vt:lpstr>
      <vt:lpstr>Future Scope</vt:lpstr>
      <vt:lpstr>Conclusion</vt:lpstr>
      <vt:lpstr>Demo Time </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Hiding stuff in stuff</dc:title>
  <cp:lastModifiedBy>joe</cp:lastModifiedBy>
  <cp:revision>1</cp:revision>
  <dcterms:created xsi:type="dcterms:W3CDTF">2014-02-28T10:05:38Z</dcterms:created>
  <dcterms:modified xsi:type="dcterms:W3CDTF">2017-06-02T23:35:54Z</dcterms:modified>
</cp:coreProperties>
</file>