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68" r:id="rId5"/>
    <p:sldId id="280" r:id="rId6"/>
    <p:sldId id="269" r:id="rId7"/>
    <p:sldId id="260" r:id="rId8"/>
    <p:sldId id="261" r:id="rId9"/>
    <p:sldId id="262" r:id="rId10"/>
    <p:sldId id="263" r:id="rId11"/>
    <p:sldId id="279" r:id="rId12"/>
    <p:sldId id="275" r:id="rId13"/>
    <p:sldId id="264" r:id="rId14"/>
    <p:sldId id="273" r:id="rId15"/>
    <p:sldId id="271" r:id="rId16"/>
    <p:sldId id="272" r:id="rId17"/>
    <p:sldId id="259" r:id="rId18"/>
    <p:sldId id="267" r:id="rId19"/>
    <p:sldId id="270" r:id="rId20"/>
    <p:sldId id="276" r:id="rId21"/>
    <p:sldId id="265" r:id="rId22"/>
    <p:sldId id="26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E6D78D-20A1-4A66-A328-4D9DCFCDBA1B}" type="datetimeFigureOut">
              <a:rPr lang="en-US" smtClean="0"/>
              <a:t>10/22/2014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63403A-C515-49F6-B941-39E66B3B2CB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code behind the server is interesting,</a:t>
            </a:r>
            <a:r>
              <a:rPr lang="en-US" baseline="0" dirty="0" smtClean="0"/>
              <a:t> but is best saved for a blog post or another talk. </a:t>
            </a:r>
            <a:endParaRPr lang="en-US" dirty="0"/>
          </a:p>
        </p:txBody>
      </p:sp>
      <p:sp>
        <p:nvSpPr>
          <p:cNvPr id="4" name="Slide Number Placeholder 3"/>
          <p:cNvSpPr>
            <a:spLocks noGrp="1"/>
          </p:cNvSpPr>
          <p:nvPr>
            <p:ph type="sldNum" sz="quarter" idx="10"/>
          </p:nvPr>
        </p:nvSpPr>
        <p:spPr/>
        <p:txBody>
          <a:bodyPr/>
          <a:lstStyle/>
          <a:p>
            <a:fld id="{DE63403A-C515-49F6-B941-39E66B3B2CBE}" type="slidenum">
              <a:rPr lang="en-US" smtClean="0"/>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Debian</a:t>
            </a:r>
            <a:r>
              <a:rPr lang="en-US" dirty="0" smtClean="0"/>
              <a:t> 32 bit.</a:t>
            </a:r>
            <a:r>
              <a:rPr lang="en-US" baseline="0" dirty="0" smtClean="0"/>
              <a:t> My version was 2.10 (</a:t>
            </a:r>
            <a:r>
              <a:rPr lang="en-US" baseline="0" dirty="0" err="1" smtClean="0"/>
              <a:t>finproxy</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E63403A-C515-49F6-B941-39E66B3B2CBE}" type="slidenum">
              <a:rPr lang="en-US" smtClean="0"/>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GMER</a:t>
            </a:r>
            <a:r>
              <a:rPr lang="en-US" baseline="0" dirty="0" smtClean="0"/>
              <a:t> </a:t>
            </a:r>
            <a:r>
              <a:rPr lang="en-US" baseline="0" dirty="0" err="1" smtClean="0"/>
              <a:t>isnt</a:t>
            </a:r>
            <a:r>
              <a:rPr lang="en-US" baseline="0" dirty="0" smtClean="0"/>
              <a:t> as cool as </a:t>
            </a:r>
            <a:r>
              <a:rPr lang="en-US" baseline="0" dirty="0" err="1" smtClean="0"/>
              <a:t>RootRepeal</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DE63403A-C515-49F6-B941-39E66B3B2CBE}" type="slidenum">
              <a:rPr lang="en-US" smtClean="0"/>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101</a:t>
            </a:r>
            <a:r>
              <a:rPr lang="en-US" baseline="0" dirty="0" smtClean="0"/>
              <a:t> was </a:t>
            </a:r>
            <a:r>
              <a:rPr lang="en-US" baseline="0" dirty="0" err="1" smtClean="0"/>
              <a:t>rootkit</a:t>
            </a:r>
            <a:r>
              <a:rPr lang="en-US" baseline="0" dirty="0" smtClean="0"/>
              <a:t>, 102 is the user hooker </a:t>
            </a:r>
            <a:r>
              <a:rPr lang="en-US" baseline="0" dirty="0" err="1" smtClean="0"/>
              <a:t>dll</a:t>
            </a:r>
            <a:endParaRPr lang="en-US" dirty="0"/>
          </a:p>
        </p:txBody>
      </p:sp>
      <p:sp>
        <p:nvSpPr>
          <p:cNvPr id="4" name="Slide Number Placeholder 3"/>
          <p:cNvSpPr>
            <a:spLocks noGrp="1"/>
          </p:cNvSpPr>
          <p:nvPr>
            <p:ph type="sldNum" sz="quarter" idx="10"/>
          </p:nvPr>
        </p:nvSpPr>
        <p:spPr/>
        <p:txBody>
          <a:bodyPr/>
          <a:lstStyle/>
          <a:p>
            <a:fld id="{DE63403A-C515-49F6-B941-39E66B3B2CBE}" type="slidenum">
              <a:rPr lang="en-US" smtClean="0"/>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63403A-C515-49F6-B941-39E66B3B2CBE}" type="slidenum">
              <a:rPr lang="en-US" smtClean="0"/>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You’ll have to trust me on the code.</a:t>
            </a:r>
            <a:r>
              <a:rPr lang="en-US" baseline="0" dirty="0" smtClean="0"/>
              <a:t> Or take it up with me after the talk </a:t>
            </a:r>
            <a:r>
              <a:rPr lang="en-US" baseline="0" dirty="0" smtClean="0">
                <a:sym typeface="Wingdings" pitchFamily="2" charset="2"/>
              </a:rPr>
              <a:t></a:t>
            </a:r>
            <a:endParaRPr lang="en-US" dirty="0"/>
          </a:p>
        </p:txBody>
      </p:sp>
      <p:sp>
        <p:nvSpPr>
          <p:cNvPr id="4" name="Slide Number Placeholder 3"/>
          <p:cNvSpPr>
            <a:spLocks noGrp="1"/>
          </p:cNvSpPr>
          <p:nvPr>
            <p:ph type="sldNum" sz="quarter" idx="10"/>
          </p:nvPr>
        </p:nvSpPr>
        <p:spPr/>
        <p:txBody>
          <a:bodyPr/>
          <a:lstStyle/>
          <a:p>
            <a:fld id="{DE63403A-C515-49F6-B941-39E66B3B2CBE}" type="slidenum">
              <a:rPr lang="en-US" smtClean="0"/>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63403A-C515-49F6-B941-39E66B3B2CBE}" type="slidenum">
              <a:rPr lang="en-US" smtClean="0"/>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FA6AC5-5D55-4E84-BA81-B84274609930}" type="datetimeFigureOut">
              <a:rPr lang="en-US" smtClean="0"/>
              <a:pPr/>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FC530-3D4E-4AA6-97F2-24C7A709017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FA6AC5-5D55-4E84-BA81-B84274609930}" type="datetimeFigureOut">
              <a:rPr lang="en-US" smtClean="0"/>
              <a:pPr/>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FC530-3D4E-4AA6-97F2-24C7A70901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FA6AC5-5D55-4E84-BA81-B84274609930}" type="datetimeFigureOut">
              <a:rPr lang="en-US" smtClean="0"/>
              <a:pPr/>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FC530-3D4E-4AA6-97F2-24C7A70901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FA6AC5-5D55-4E84-BA81-B84274609930}" type="datetimeFigureOut">
              <a:rPr lang="en-US" smtClean="0"/>
              <a:pPr/>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FC530-3D4E-4AA6-97F2-24C7A70901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FA6AC5-5D55-4E84-BA81-B84274609930}" type="datetimeFigureOut">
              <a:rPr lang="en-US" smtClean="0"/>
              <a:pPr/>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FC530-3D4E-4AA6-97F2-24C7A70901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FA6AC5-5D55-4E84-BA81-B84274609930}" type="datetimeFigureOut">
              <a:rPr lang="en-US" smtClean="0"/>
              <a:pPr/>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FC530-3D4E-4AA6-97F2-24C7A70901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FA6AC5-5D55-4E84-BA81-B84274609930}" type="datetimeFigureOut">
              <a:rPr lang="en-US" smtClean="0"/>
              <a:pPr/>
              <a:t>10/20/2014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7FC530-3D4E-4AA6-97F2-24C7A70901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FA6AC5-5D55-4E84-BA81-B84274609930}" type="datetimeFigureOut">
              <a:rPr lang="en-US" smtClean="0"/>
              <a:pPr/>
              <a:t>10/20/2014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7FC530-3D4E-4AA6-97F2-24C7A70901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FA6AC5-5D55-4E84-BA81-B84274609930}" type="datetimeFigureOut">
              <a:rPr lang="en-US" smtClean="0"/>
              <a:pPr/>
              <a:t>10/20/2014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7FC530-3D4E-4AA6-97F2-24C7A70901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FA6AC5-5D55-4E84-BA81-B84274609930}" type="datetimeFigureOut">
              <a:rPr lang="en-US" smtClean="0"/>
              <a:pPr/>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FC530-3D4E-4AA6-97F2-24C7A70901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FA6AC5-5D55-4E84-BA81-B84274609930}" type="datetimeFigureOut">
              <a:rPr lang="en-US" smtClean="0"/>
              <a:pPr/>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FC530-3D4E-4AA6-97F2-24C7A70901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FA6AC5-5D55-4E84-BA81-B84274609930}" type="datetimeFigureOut">
              <a:rPr lang="en-US" smtClean="0"/>
              <a:pPr/>
              <a:t>10/20/2014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7FC530-3D4E-4AA6-97F2-24C7A70901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citizenlab.org/2012/07/from-bahrain-with-love-finfishers-spy-kit-exposed/"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wikileaks.org/the-spyfile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citizenlab.org/2012/07/from-bahrain-with-love-finfishers-spy-kit-exposed/" TargetMode="External"/><Relationship Id="rId5" Type="http://schemas.openxmlformats.org/officeDocument/2006/relationships/hyperlink" Target="https://finfcuker.wordpress.com/2012/08/" TargetMode="External"/><Relationship Id="rId4" Type="http://schemas.openxmlformats.org/officeDocument/2006/relationships/hyperlink" Target="https://www.codeandsec.com/FinFisher-Malware-Dropper-Analysis"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05200"/>
            <a:ext cx="7772400" cy="1470025"/>
          </a:xfrm>
        </p:spPr>
        <p:txBody>
          <a:bodyPr/>
          <a:lstStyle/>
          <a:p>
            <a:r>
              <a:rPr lang="en-US" dirty="0" smtClean="0"/>
              <a:t>The </a:t>
            </a:r>
            <a:r>
              <a:rPr lang="en-US" dirty="0" err="1" smtClean="0"/>
              <a:t>FinFisher</a:t>
            </a:r>
            <a:r>
              <a:rPr lang="en-US" dirty="0" smtClean="0"/>
              <a:t> Malware Suite</a:t>
            </a:r>
            <a:endParaRPr lang="en-US" dirty="0"/>
          </a:p>
        </p:txBody>
      </p:sp>
      <p:sp>
        <p:nvSpPr>
          <p:cNvPr id="3" name="Subtitle 2"/>
          <p:cNvSpPr>
            <a:spLocks noGrp="1"/>
          </p:cNvSpPr>
          <p:nvPr>
            <p:ph type="subTitle" idx="1"/>
          </p:nvPr>
        </p:nvSpPr>
        <p:spPr>
          <a:xfrm>
            <a:off x="1371600" y="5105400"/>
            <a:ext cx="6400800" cy="990600"/>
          </a:xfrm>
        </p:spPr>
        <p:txBody>
          <a:bodyPr/>
          <a:lstStyle/>
          <a:p>
            <a:r>
              <a:rPr lang="en-US" dirty="0" smtClean="0">
                <a:solidFill>
                  <a:srgbClr val="FF0000"/>
                </a:solidFill>
              </a:rPr>
              <a:t>A quick breakdown by Joe </a:t>
            </a:r>
            <a:r>
              <a:rPr lang="en-US" dirty="0" err="1" smtClean="0">
                <a:solidFill>
                  <a:srgbClr val="FF0000"/>
                </a:solidFill>
              </a:rPr>
              <a:t>Giron</a:t>
            </a:r>
            <a:endParaRPr lang="en-US" dirty="0">
              <a:solidFill>
                <a:srgbClr val="FF0000"/>
              </a:solidFill>
            </a:endParaRPr>
          </a:p>
        </p:txBody>
      </p:sp>
      <p:pic>
        <p:nvPicPr>
          <p:cNvPr id="4098" name="Picture 2" descr="D:\Downloads\FinFisher\winexe1\_00400000.jpg"/>
          <p:cNvPicPr>
            <a:picLocks noChangeAspect="1" noChangeArrowheads="1"/>
          </p:cNvPicPr>
          <p:nvPr/>
        </p:nvPicPr>
        <p:blipFill>
          <a:blip r:embed="rId2" cstate="print"/>
          <a:srcRect/>
          <a:stretch>
            <a:fillRect/>
          </a:stretch>
        </p:blipFill>
        <p:spPr bwMode="auto">
          <a:xfrm>
            <a:off x="1219200" y="304800"/>
            <a:ext cx="6858000" cy="33242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 </a:t>
            </a:r>
            <a:r>
              <a:rPr lang="en-US" dirty="0" err="1" smtClean="0"/>
              <a:t>pls</a:t>
            </a:r>
            <a:r>
              <a:rPr lang="en-US" dirty="0" smtClean="0"/>
              <a:t>!</a:t>
            </a:r>
            <a:endParaRPr lang="en-US" dirty="0"/>
          </a:p>
        </p:txBody>
      </p:sp>
      <p:sp>
        <p:nvSpPr>
          <p:cNvPr id="5" name="TextBox 4"/>
          <p:cNvSpPr txBox="1"/>
          <p:nvPr/>
        </p:nvSpPr>
        <p:spPr>
          <a:xfrm>
            <a:off x="381000" y="1905000"/>
            <a:ext cx="4038600" cy="4278094"/>
          </a:xfrm>
          <a:prstGeom prst="rect">
            <a:avLst/>
          </a:prstGeom>
          <a:noFill/>
        </p:spPr>
        <p:txBody>
          <a:bodyPr wrap="square" rtlCol="0">
            <a:spAutoFit/>
          </a:bodyPr>
          <a:lstStyle/>
          <a:p>
            <a:r>
              <a:rPr lang="en-US" sz="1600" dirty="0" smtClean="0"/>
              <a:t> </a:t>
            </a:r>
            <a:r>
              <a:rPr lang="en-US" sz="1600" dirty="0" err="1" smtClean="0"/>
              <a:t>FinSpy</a:t>
            </a:r>
            <a:r>
              <a:rPr lang="en-US" sz="1600" dirty="0" smtClean="0"/>
              <a:t> uses process hollowing as a means to inject itself </a:t>
            </a:r>
            <a:r>
              <a:rPr lang="en-US" sz="1600" dirty="0" smtClean="0"/>
              <a:t>another processes </a:t>
            </a:r>
            <a:r>
              <a:rPr lang="en-US" sz="1600" dirty="0" smtClean="0"/>
              <a:t>to run its code. </a:t>
            </a:r>
            <a:r>
              <a:rPr lang="en-US" sz="1600" dirty="0" smtClean="0"/>
              <a:t>This is where you spawn a legit process like say…svchost.exe suspended, allocate some space, write your evil code inside with </a:t>
            </a:r>
            <a:r>
              <a:rPr lang="en-US" sz="1600" dirty="0" err="1" smtClean="0"/>
              <a:t>WriteProcessMemory</a:t>
            </a:r>
            <a:r>
              <a:rPr lang="en-US" sz="1600" dirty="0" smtClean="0"/>
              <a:t>(), duplicate any handles you had before, get the original program’s main thread context,  then set the main thread’s context  of the newly spawned process and BAM – now it appears as though svchost.exe is doing the evil deed instead of the original binary. </a:t>
            </a:r>
          </a:p>
          <a:p>
            <a:endParaRPr lang="en-US" sz="1600" dirty="0" smtClean="0"/>
          </a:p>
          <a:p>
            <a:r>
              <a:rPr lang="en-US" sz="1600" dirty="0" smtClean="0"/>
              <a:t>In </a:t>
            </a:r>
            <a:r>
              <a:rPr lang="en-US" sz="1600" dirty="0" err="1" smtClean="0"/>
              <a:t>FinSpy’s</a:t>
            </a:r>
            <a:r>
              <a:rPr lang="en-US" sz="1600" dirty="0" smtClean="0"/>
              <a:t> case, it copies itself into the temp folder, then performs this process hollowing technique against its own copy and runs that copy before exiting. </a:t>
            </a:r>
            <a:endParaRPr lang="en-US" sz="1600" dirty="0" smtClean="0"/>
          </a:p>
        </p:txBody>
      </p:sp>
      <p:pic>
        <p:nvPicPr>
          <p:cNvPr id="10242" name="Picture 2"/>
          <p:cNvPicPr>
            <a:picLocks noChangeAspect="1" noChangeArrowheads="1"/>
          </p:cNvPicPr>
          <p:nvPr/>
        </p:nvPicPr>
        <p:blipFill>
          <a:blip r:embed="rId2" cstate="print"/>
          <a:srcRect/>
          <a:stretch>
            <a:fillRect/>
          </a:stretch>
        </p:blipFill>
        <p:spPr bwMode="auto">
          <a:xfrm>
            <a:off x="4495800" y="2057400"/>
            <a:ext cx="4495800" cy="3746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Moar</a:t>
            </a:r>
            <a:r>
              <a:rPr lang="en-US" dirty="0" smtClean="0"/>
              <a:t> Details </a:t>
            </a:r>
            <a:r>
              <a:rPr lang="en-US" dirty="0" err="1" smtClean="0"/>
              <a:t>pls</a:t>
            </a:r>
            <a:r>
              <a:rPr lang="en-US" dirty="0" smtClean="0"/>
              <a:t>!</a:t>
            </a:r>
            <a:endParaRPr lang="en-US" dirty="0"/>
          </a:p>
        </p:txBody>
      </p:sp>
      <p:sp>
        <p:nvSpPr>
          <p:cNvPr id="4" name="TextBox 3"/>
          <p:cNvSpPr txBox="1"/>
          <p:nvPr/>
        </p:nvSpPr>
        <p:spPr>
          <a:xfrm>
            <a:off x="152400" y="1447800"/>
            <a:ext cx="8839199" cy="2308324"/>
          </a:xfrm>
          <a:prstGeom prst="rect">
            <a:avLst/>
          </a:prstGeom>
          <a:noFill/>
        </p:spPr>
        <p:txBody>
          <a:bodyPr wrap="square" rtlCol="0">
            <a:spAutoFit/>
          </a:bodyPr>
          <a:lstStyle/>
          <a:p>
            <a:pPr>
              <a:buNone/>
            </a:pPr>
            <a:r>
              <a:rPr lang="en-US" dirty="0" smtClean="0"/>
              <a:t>After running itself from the temp folder, the malware decrypts its modules stored in its resources sections(more on that next). The resource when decrypted contains the second dropper which is responsible for dropping the </a:t>
            </a:r>
            <a:r>
              <a:rPr lang="en-US" dirty="0" err="1" smtClean="0"/>
              <a:t>rootkit</a:t>
            </a:r>
            <a:r>
              <a:rPr lang="en-US" dirty="0" smtClean="0"/>
              <a:t> and also includes anti-sandboxing code. The </a:t>
            </a:r>
            <a:r>
              <a:rPr lang="en-US" dirty="0" err="1" smtClean="0"/>
              <a:t>rootkit</a:t>
            </a:r>
            <a:r>
              <a:rPr lang="en-US" dirty="0" smtClean="0"/>
              <a:t> is also stored in the resources </a:t>
            </a:r>
            <a:r>
              <a:rPr lang="en-US" dirty="0" smtClean="0"/>
              <a:t>section as a dialog. </a:t>
            </a:r>
            <a:endParaRPr lang="en-US" dirty="0" smtClean="0"/>
          </a:p>
          <a:p>
            <a:pPr>
              <a:buNone/>
            </a:pPr>
            <a:endParaRPr lang="en-US" dirty="0" smtClean="0"/>
          </a:p>
          <a:p>
            <a:pPr>
              <a:buNone/>
            </a:pPr>
            <a:r>
              <a:rPr lang="en-US" dirty="0" smtClean="0"/>
              <a:t>Hope I didn’t lose you there. Here’s a crude representation:</a:t>
            </a:r>
          </a:p>
          <a:p>
            <a:pPr>
              <a:buNone/>
            </a:pPr>
            <a:r>
              <a:rPr lang="en-US" dirty="0" smtClean="0"/>
              <a:t>[exe&lt;.</a:t>
            </a:r>
            <a:r>
              <a:rPr lang="en-US" dirty="0" err="1" smtClean="0"/>
              <a:t>rsrc</a:t>
            </a:r>
            <a:r>
              <a:rPr lang="en-US" dirty="0" smtClean="0"/>
              <a:t>&gt;]</a:t>
            </a:r>
            <a:r>
              <a:rPr lang="en-US" dirty="0" smtClean="0">
                <a:sym typeface="Wingdings" pitchFamily="2" charset="2"/>
              </a:rPr>
              <a:t></a:t>
            </a:r>
            <a:r>
              <a:rPr lang="en-US" dirty="0" smtClean="0"/>
              <a:t> [exe&lt;.</a:t>
            </a:r>
            <a:r>
              <a:rPr lang="en-US" dirty="0" err="1" smtClean="0"/>
              <a:t>rsrc</a:t>
            </a:r>
            <a:r>
              <a:rPr lang="en-US" dirty="0" smtClean="0"/>
              <a:t>&gt;]</a:t>
            </a:r>
            <a:r>
              <a:rPr lang="en-US" dirty="0" smtClean="0">
                <a:sym typeface="Wingdings" pitchFamily="2" charset="2"/>
              </a:rPr>
              <a:t></a:t>
            </a:r>
            <a:r>
              <a:rPr lang="en-US" dirty="0" smtClean="0"/>
              <a:t> [</a:t>
            </a:r>
            <a:r>
              <a:rPr lang="en-US" dirty="0" err="1" smtClean="0"/>
              <a:t>rootkit</a:t>
            </a:r>
            <a:r>
              <a:rPr lang="en-US" dirty="0" smtClean="0"/>
              <a:t>]</a:t>
            </a:r>
          </a:p>
          <a:p>
            <a:endParaRPr lang="en-US" dirty="0"/>
          </a:p>
        </p:txBody>
      </p:sp>
      <p:pic>
        <p:nvPicPr>
          <p:cNvPr id="11266" name="Picture 2"/>
          <p:cNvPicPr>
            <a:picLocks noChangeAspect="1" noChangeArrowheads="1"/>
          </p:cNvPicPr>
          <p:nvPr/>
        </p:nvPicPr>
        <p:blipFill>
          <a:blip r:embed="rId3" cstate="print"/>
          <a:srcRect/>
          <a:stretch>
            <a:fillRect/>
          </a:stretch>
        </p:blipFill>
        <p:spPr bwMode="auto">
          <a:xfrm>
            <a:off x="762000" y="3733800"/>
            <a:ext cx="7448550" cy="282892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Encryption / Decryption Oh My!</a:t>
            </a:r>
            <a:endParaRPr lang="en-US" dirty="0"/>
          </a:p>
        </p:txBody>
      </p:sp>
      <p:sp>
        <p:nvSpPr>
          <p:cNvPr id="4" name="TextBox 3"/>
          <p:cNvSpPr txBox="1"/>
          <p:nvPr/>
        </p:nvSpPr>
        <p:spPr>
          <a:xfrm>
            <a:off x="381000" y="1828800"/>
            <a:ext cx="2590800" cy="2308324"/>
          </a:xfrm>
          <a:prstGeom prst="rect">
            <a:avLst/>
          </a:prstGeom>
          <a:noFill/>
        </p:spPr>
        <p:txBody>
          <a:bodyPr wrap="square" rtlCol="0">
            <a:spAutoFit/>
          </a:bodyPr>
          <a:lstStyle/>
          <a:p>
            <a:r>
              <a:rPr lang="en-US" dirty="0" smtClean="0"/>
              <a:t>Every module used by </a:t>
            </a:r>
            <a:r>
              <a:rPr lang="en-US" dirty="0" err="1" smtClean="0"/>
              <a:t>FinSpy</a:t>
            </a:r>
            <a:r>
              <a:rPr lang="en-US" dirty="0" smtClean="0"/>
              <a:t> is stored in the resources section and encrypted by a 4 byte key. That key is 5F 1E CA 67. Extraction is easy with Python:</a:t>
            </a:r>
          </a:p>
          <a:p>
            <a:endParaRPr lang="en-US" dirty="0"/>
          </a:p>
        </p:txBody>
      </p:sp>
      <p:pic>
        <p:nvPicPr>
          <p:cNvPr id="4101" name="Picture 5"/>
          <p:cNvPicPr>
            <a:picLocks noChangeAspect="1" noChangeArrowheads="1"/>
          </p:cNvPicPr>
          <p:nvPr/>
        </p:nvPicPr>
        <p:blipFill>
          <a:blip r:embed="rId3" cstate="print"/>
          <a:srcRect/>
          <a:stretch>
            <a:fillRect/>
          </a:stretch>
        </p:blipFill>
        <p:spPr bwMode="auto">
          <a:xfrm>
            <a:off x="3048000" y="1905000"/>
            <a:ext cx="6096000" cy="2972356"/>
          </a:xfrm>
          <a:prstGeom prst="rect">
            <a:avLst/>
          </a:prstGeom>
          <a:noFill/>
          <a:ln w="9525">
            <a:noFill/>
            <a:miter lim="800000"/>
            <a:headEnd/>
            <a:tailEnd/>
          </a:ln>
        </p:spPr>
      </p:pic>
      <p:pic>
        <p:nvPicPr>
          <p:cNvPr id="4102" name="Picture 6"/>
          <p:cNvPicPr>
            <a:picLocks noChangeAspect="1" noChangeArrowheads="1"/>
          </p:cNvPicPr>
          <p:nvPr/>
        </p:nvPicPr>
        <p:blipFill>
          <a:blip r:embed="rId4" cstate="print"/>
          <a:srcRect/>
          <a:stretch>
            <a:fillRect/>
          </a:stretch>
        </p:blipFill>
        <p:spPr bwMode="auto">
          <a:xfrm>
            <a:off x="3048000" y="5029200"/>
            <a:ext cx="6019800" cy="151447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Same </a:t>
            </a:r>
            <a:r>
              <a:rPr lang="en-US" dirty="0" err="1" smtClean="0"/>
              <a:t>Xor</a:t>
            </a:r>
            <a:r>
              <a:rPr lang="en-US" dirty="0" smtClean="0"/>
              <a:t> Key? REALLY???</a:t>
            </a:r>
            <a:endParaRPr lang="en-US" dirty="0"/>
          </a:p>
        </p:txBody>
      </p:sp>
      <p:sp>
        <p:nvSpPr>
          <p:cNvPr id="5" name="TextBox 4"/>
          <p:cNvSpPr txBox="1"/>
          <p:nvPr/>
        </p:nvSpPr>
        <p:spPr>
          <a:xfrm>
            <a:off x="609600" y="1981200"/>
            <a:ext cx="4191000" cy="3970318"/>
          </a:xfrm>
          <a:prstGeom prst="rect">
            <a:avLst/>
          </a:prstGeom>
          <a:noFill/>
        </p:spPr>
        <p:txBody>
          <a:bodyPr wrap="square" rtlCol="0">
            <a:spAutoFit/>
          </a:bodyPr>
          <a:lstStyle/>
          <a:p>
            <a:r>
              <a:rPr lang="en-US" dirty="0" smtClean="0"/>
              <a:t>I have proof that the one leaked in 2012 is similar to the one dropped in September. The file md5 is different, but the XOR key for decryption of the dropper module is the same</a:t>
            </a:r>
            <a:r>
              <a:rPr lang="en-US" dirty="0" smtClean="0"/>
              <a:t>.</a:t>
            </a:r>
          </a:p>
          <a:p>
            <a:endParaRPr lang="en-US" dirty="0" smtClean="0"/>
          </a:p>
          <a:p>
            <a:r>
              <a:rPr lang="en-US" dirty="0" smtClean="0"/>
              <a:t>According to </a:t>
            </a:r>
            <a:r>
              <a:rPr lang="en-US" dirty="0" smtClean="0">
                <a:hlinkClick r:id="rId2"/>
              </a:rPr>
              <a:t>https</a:t>
            </a:r>
            <a:r>
              <a:rPr lang="en-US" dirty="0" smtClean="0">
                <a:hlinkClick r:id="rId2"/>
              </a:rPr>
              <a:t>://citizenlab.org/2012/07/from-bahrain-with-love-finfishers-spy-kit-exposed</a:t>
            </a:r>
            <a:r>
              <a:rPr lang="en-US" dirty="0" smtClean="0">
                <a:hlinkClick r:id="rId2"/>
              </a:rPr>
              <a:t>/</a:t>
            </a:r>
            <a:r>
              <a:rPr lang="en-US" dirty="0" smtClean="0"/>
              <a:t> </a:t>
            </a:r>
            <a:r>
              <a:rPr lang="en-US" dirty="0" smtClean="0"/>
              <a:t>the XOR key used for decryption of modules is the same. This makes sense since the brochure said every exe is changed to avoid AV detection, but apparently not changed very much. </a:t>
            </a:r>
          </a:p>
        </p:txBody>
      </p:sp>
      <p:pic>
        <p:nvPicPr>
          <p:cNvPr id="8195" name="Picture 3"/>
          <p:cNvPicPr>
            <a:picLocks noChangeAspect="1" noChangeArrowheads="1"/>
          </p:cNvPicPr>
          <p:nvPr/>
        </p:nvPicPr>
        <p:blipFill>
          <a:blip r:embed="rId3" cstate="print"/>
          <a:srcRect/>
          <a:stretch>
            <a:fillRect/>
          </a:stretch>
        </p:blipFill>
        <p:spPr bwMode="auto">
          <a:xfrm>
            <a:off x="5145584" y="1676400"/>
            <a:ext cx="3998416" cy="442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 In in A sandbox?</a:t>
            </a:r>
            <a:endParaRPr lang="en-US" dirty="0"/>
          </a:p>
        </p:txBody>
      </p:sp>
      <p:sp>
        <p:nvSpPr>
          <p:cNvPr id="4" name="TextBox 3"/>
          <p:cNvSpPr txBox="1"/>
          <p:nvPr/>
        </p:nvSpPr>
        <p:spPr>
          <a:xfrm>
            <a:off x="457200" y="1295400"/>
            <a:ext cx="8000999" cy="2862322"/>
          </a:xfrm>
          <a:prstGeom prst="rect">
            <a:avLst/>
          </a:prstGeom>
          <a:noFill/>
        </p:spPr>
        <p:txBody>
          <a:bodyPr wrap="square" rtlCol="0">
            <a:spAutoFit/>
          </a:bodyPr>
          <a:lstStyle/>
          <a:p>
            <a:r>
              <a:rPr lang="en-US" dirty="0" err="1" smtClean="0"/>
              <a:t>FinSpy</a:t>
            </a:r>
            <a:r>
              <a:rPr lang="en-US" dirty="0" smtClean="0"/>
              <a:t> </a:t>
            </a:r>
            <a:r>
              <a:rPr lang="en-US" dirty="0" smtClean="0"/>
              <a:t>includes sandbox detection via </a:t>
            </a:r>
            <a:r>
              <a:rPr lang="en-US" dirty="0" err="1" smtClean="0"/>
              <a:t>Structed</a:t>
            </a:r>
            <a:r>
              <a:rPr lang="en-US" dirty="0" smtClean="0"/>
              <a:t> Exception Handling. It writes a few bytes (call to the </a:t>
            </a:r>
            <a:r>
              <a:rPr lang="en-US" dirty="0" err="1" smtClean="0"/>
              <a:t>rootkit</a:t>
            </a:r>
            <a:r>
              <a:rPr lang="en-US" dirty="0" smtClean="0"/>
              <a:t> dropper) into the function </a:t>
            </a:r>
            <a:r>
              <a:rPr lang="en-US" dirty="0" err="1" smtClean="0"/>
              <a:t>KiUserExceptionDispatcher</a:t>
            </a:r>
            <a:r>
              <a:rPr lang="en-US" dirty="0" smtClean="0"/>
              <a:t>, then triggers an exception using the </a:t>
            </a:r>
            <a:r>
              <a:rPr lang="en-US" dirty="0" err="1" smtClean="0"/>
              <a:t>opcode</a:t>
            </a:r>
            <a:r>
              <a:rPr lang="en-US" dirty="0" smtClean="0"/>
              <a:t> ‘ud2’. When an SEH kicks in windows calls the bytes replaces in the exception dispatcher function. It does this 3 times. The idea is that a sandbox will just see the app crashed several times and give up</a:t>
            </a:r>
            <a:r>
              <a:rPr lang="en-US" dirty="0" smtClean="0"/>
              <a:t>.</a:t>
            </a:r>
          </a:p>
          <a:p>
            <a:endParaRPr lang="en-US" dirty="0" smtClean="0"/>
          </a:p>
          <a:p>
            <a:r>
              <a:rPr lang="en-US" dirty="0" smtClean="0"/>
              <a:t>FYI, putting the ASM for this in PP sucks. It wont fit. Take my word for it. And the </a:t>
            </a:r>
            <a:r>
              <a:rPr lang="en-US" dirty="0" err="1" smtClean="0"/>
              <a:t>HexRays</a:t>
            </a:r>
            <a:r>
              <a:rPr lang="en-US" dirty="0" smtClean="0"/>
              <a:t> code is even worse:</a:t>
            </a:r>
          </a:p>
          <a:p>
            <a:endParaRPr lang="en-US" dirty="0" smtClean="0"/>
          </a:p>
          <a:p>
            <a:endParaRPr lang="en-US" dirty="0"/>
          </a:p>
        </p:txBody>
      </p:sp>
      <p:pic>
        <p:nvPicPr>
          <p:cNvPr id="6148" name="Picture 4"/>
          <p:cNvPicPr>
            <a:picLocks noChangeAspect="1" noChangeArrowheads="1"/>
          </p:cNvPicPr>
          <p:nvPr/>
        </p:nvPicPr>
        <p:blipFill>
          <a:blip r:embed="rId3" cstate="print"/>
          <a:srcRect/>
          <a:stretch>
            <a:fillRect/>
          </a:stretch>
        </p:blipFill>
        <p:spPr bwMode="auto">
          <a:xfrm>
            <a:off x="381000" y="4114800"/>
            <a:ext cx="3552825" cy="2085975"/>
          </a:xfrm>
          <a:prstGeom prst="rect">
            <a:avLst/>
          </a:prstGeom>
          <a:noFill/>
          <a:ln w="9525">
            <a:noFill/>
            <a:miter lim="800000"/>
            <a:headEnd/>
            <a:tailEnd/>
          </a:ln>
        </p:spPr>
      </p:pic>
      <p:pic>
        <p:nvPicPr>
          <p:cNvPr id="6151" name="Picture 7"/>
          <p:cNvPicPr>
            <a:picLocks noChangeAspect="1" noChangeArrowheads="1"/>
          </p:cNvPicPr>
          <p:nvPr/>
        </p:nvPicPr>
        <p:blipFill>
          <a:blip r:embed="rId4" cstate="print"/>
          <a:srcRect/>
          <a:stretch>
            <a:fillRect/>
          </a:stretch>
        </p:blipFill>
        <p:spPr bwMode="auto">
          <a:xfrm>
            <a:off x="4648200" y="3505200"/>
            <a:ext cx="4276725" cy="326707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err="1" smtClean="0"/>
              <a:t>Rewt</a:t>
            </a:r>
            <a:r>
              <a:rPr lang="en-US" dirty="0" smtClean="0"/>
              <a:t> Kit</a:t>
            </a:r>
            <a:endParaRPr lang="en-US" dirty="0"/>
          </a:p>
        </p:txBody>
      </p:sp>
      <p:sp>
        <p:nvSpPr>
          <p:cNvPr id="4" name="TextBox 3"/>
          <p:cNvSpPr txBox="1"/>
          <p:nvPr/>
        </p:nvSpPr>
        <p:spPr>
          <a:xfrm>
            <a:off x="304800" y="1524000"/>
            <a:ext cx="4800600" cy="5016758"/>
          </a:xfrm>
          <a:prstGeom prst="rect">
            <a:avLst/>
          </a:prstGeom>
          <a:noFill/>
        </p:spPr>
        <p:txBody>
          <a:bodyPr wrap="square" rtlCol="0">
            <a:spAutoFit/>
          </a:bodyPr>
          <a:lstStyle/>
          <a:p>
            <a:r>
              <a:rPr lang="en-US" sz="1600" dirty="0" smtClean="0"/>
              <a:t>After decryption, sandbox checks, </a:t>
            </a:r>
            <a:r>
              <a:rPr lang="en-US" sz="1600" dirty="0" smtClean="0"/>
              <a:t>and generally making my reversing life miserable, </a:t>
            </a:r>
            <a:r>
              <a:rPr lang="en-US" sz="1600" dirty="0" err="1" smtClean="0"/>
              <a:t>FinSpy</a:t>
            </a:r>
            <a:r>
              <a:rPr lang="en-US" sz="1600" dirty="0" smtClean="0"/>
              <a:t> drops a </a:t>
            </a:r>
            <a:r>
              <a:rPr lang="en-US" sz="1600" dirty="0" err="1" smtClean="0"/>
              <a:t>rootkit</a:t>
            </a:r>
            <a:r>
              <a:rPr lang="en-US" sz="1600" dirty="0" smtClean="0"/>
              <a:t>. The </a:t>
            </a:r>
            <a:r>
              <a:rPr lang="en-US" sz="1600" dirty="0" err="1" smtClean="0"/>
              <a:t>rootkit</a:t>
            </a:r>
            <a:r>
              <a:rPr lang="en-US" sz="1600" dirty="0" smtClean="0"/>
              <a:t> modifies your MBR (BAD) to hook INT13 calls. INT13 is responsible for disk reads. This allows the malware “</a:t>
            </a:r>
            <a:r>
              <a:rPr lang="en-US" sz="1600" dirty="0" err="1" smtClean="0"/>
              <a:t>procmon</a:t>
            </a:r>
            <a:r>
              <a:rPr lang="en-US" sz="1600" dirty="0" smtClean="0"/>
              <a:t>”  functionality by going as low as possible. AV’s don’t go this low.  Every time a disk read is performed, it spawns a new thread for logging and acquisition. </a:t>
            </a:r>
          </a:p>
          <a:p>
            <a:endParaRPr lang="en-US" sz="1600" dirty="0" smtClean="0"/>
          </a:p>
          <a:p>
            <a:r>
              <a:rPr lang="en-US" sz="1600" dirty="0" smtClean="0"/>
              <a:t>You wont be able to see it on disk as its memory resident, however before it goes memory resident you WILL see a new service created with the name ‘</a:t>
            </a:r>
            <a:r>
              <a:rPr lang="en-US" sz="1600" dirty="0" err="1" smtClean="0"/>
              <a:t>mssoundx</a:t>
            </a:r>
            <a:r>
              <a:rPr lang="en-US" sz="1600" dirty="0" smtClean="0"/>
              <a:t>’ with the driver named ‘driverw.sys’ In fact, it’s a real pain to detect period. The one thing that stands out though is how the </a:t>
            </a:r>
            <a:r>
              <a:rPr lang="en-US" sz="1600" dirty="0" err="1" smtClean="0"/>
              <a:t>rootkit</a:t>
            </a:r>
            <a:r>
              <a:rPr lang="en-US" sz="1600" dirty="0" smtClean="0"/>
              <a:t> initializes data logging – it spawns a system process that’s auto-launched after killing. Example – on my win7 64 VM, it kept loading explorer.exe from the syswow64 folder instead of the windows directory and would come back immediately after killing. </a:t>
            </a:r>
            <a:endParaRPr lang="en-US" sz="1600" dirty="0"/>
          </a:p>
        </p:txBody>
      </p:sp>
      <p:pic>
        <p:nvPicPr>
          <p:cNvPr id="5" name="Picture 2"/>
          <p:cNvPicPr>
            <a:picLocks noChangeAspect="1" noChangeArrowheads="1"/>
          </p:cNvPicPr>
          <p:nvPr/>
        </p:nvPicPr>
        <p:blipFill>
          <a:blip r:embed="rId2" cstate="print"/>
          <a:srcRect/>
          <a:stretch>
            <a:fillRect/>
          </a:stretch>
        </p:blipFill>
        <p:spPr bwMode="auto">
          <a:xfrm>
            <a:off x="5247588" y="1371600"/>
            <a:ext cx="3896412"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Theft</a:t>
            </a:r>
            <a:endParaRPr lang="en-US" dirty="0"/>
          </a:p>
        </p:txBody>
      </p:sp>
      <p:sp>
        <p:nvSpPr>
          <p:cNvPr id="3" name="Content Placeholder 2"/>
          <p:cNvSpPr>
            <a:spLocks noGrp="1"/>
          </p:cNvSpPr>
          <p:nvPr>
            <p:ph idx="1"/>
          </p:nvPr>
        </p:nvSpPr>
        <p:spPr/>
        <p:txBody>
          <a:bodyPr>
            <a:normAutofit fontScale="92500"/>
          </a:bodyPr>
          <a:lstStyle/>
          <a:p>
            <a:r>
              <a:rPr lang="en-US" dirty="0" smtClean="0"/>
              <a:t>It grabs everything it can including keystrokes, geo location, microphone &amp; webcam surveillance,  </a:t>
            </a:r>
            <a:r>
              <a:rPr lang="en-US" dirty="0" err="1" smtClean="0"/>
              <a:t>skype</a:t>
            </a:r>
            <a:r>
              <a:rPr lang="en-US" dirty="0" smtClean="0"/>
              <a:t> monitoring, email logging, and more. </a:t>
            </a:r>
          </a:p>
          <a:p>
            <a:r>
              <a:rPr lang="en-US" dirty="0" smtClean="0"/>
              <a:t>The data is encrypted with 256 bit AES and stored in the same directory as where the </a:t>
            </a:r>
            <a:r>
              <a:rPr lang="en-US" dirty="0" err="1" smtClean="0"/>
              <a:t>rootkit</a:t>
            </a:r>
            <a:r>
              <a:rPr lang="en-US" dirty="0" smtClean="0"/>
              <a:t> was first stored – the %</a:t>
            </a:r>
            <a:r>
              <a:rPr lang="en-US" dirty="0" err="1" smtClean="0"/>
              <a:t>windir</a:t>
            </a:r>
            <a:r>
              <a:rPr lang="en-US" dirty="0" smtClean="0"/>
              <a:t>%\Installer folder. </a:t>
            </a:r>
          </a:p>
          <a:p>
            <a:r>
              <a:rPr lang="en-US" dirty="0" smtClean="0"/>
              <a:t>It will send your data to the </a:t>
            </a:r>
            <a:r>
              <a:rPr lang="en-US" dirty="0" err="1" smtClean="0"/>
              <a:t>Finproxy</a:t>
            </a:r>
            <a:r>
              <a:rPr lang="en-US" dirty="0" smtClean="0"/>
              <a:t> of your choice which then sends back to the </a:t>
            </a:r>
            <a:r>
              <a:rPr lang="en-US" dirty="0" err="1" smtClean="0"/>
              <a:t>FinMaster</a:t>
            </a:r>
            <a:r>
              <a:rPr lang="en-US" dirty="0" smtClean="0"/>
              <a:t> server for handling.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detect it?</a:t>
            </a:r>
            <a:endParaRPr lang="en-US" dirty="0"/>
          </a:p>
        </p:txBody>
      </p:sp>
      <p:sp>
        <p:nvSpPr>
          <p:cNvPr id="3" name="Content Placeholder 2"/>
          <p:cNvSpPr>
            <a:spLocks noGrp="1"/>
          </p:cNvSpPr>
          <p:nvPr>
            <p:ph idx="1"/>
          </p:nvPr>
        </p:nvSpPr>
        <p:spPr/>
        <p:txBody>
          <a:bodyPr/>
          <a:lstStyle/>
          <a:p>
            <a:r>
              <a:rPr lang="en-US" dirty="0" smtClean="0"/>
              <a:t>Pre-op - </a:t>
            </a:r>
            <a:r>
              <a:rPr lang="en-US" dirty="0" err="1" smtClean="0"/>
              <a:t>Yara</a:t>
            </a:r>
            <a:r>
              <a:rPr lang="en-US" dirty="0" smtClean="0"/>
              <a:t> </a:t>
            </a:r>
            <a:r>
              <a:rPr lang="en-US" dirty="0" smtClean="0"/>
              <a:t>rules </a:t>
            </a:r>
            <a:endParaRPr lang="en-US" dirty="0" smtClean="0"/>
          </a:p>
          <a:p>
            <a:r>
              <a:rPr lang="en-US" dirty="0" smtClean="0"/>
              <a:t>Postmortem – </a:t>
            </a:r>
            <a:r>
              <a:rPr lang="en-US" dirty="0" err="1" smtClean="0"/>
              <a:t>RootRepeal</a:t>
            </a:r>
            <a:r>
              <a:rPr lang="en-US" dirty="0" smtClean="0"/>
              <a:t>, GMER, presence of files in the installer directory since that’s where it stores its intercepted data. </a:t>
            </a:r>
          </a:p>
          <a:p>
            <a:r>
              <a:rPr lang="en-US" dirty="0" smtClean="0"/>
              <a:t>Don’t trust email</a:t>
            </a:r>
          </a:p>
          <a:p>
            <a:r>
              <a:rPr lang="en-US" dirty="0" smtClean="0"/>
              <a:t>Force the ‘show extensions for known file types’ setting in Windows. </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YARA Detection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rule </a:t>
            </a:r>
            <a:r>
              <a:rPr lang="en-US" dirty="0" err="1" smtClean="0"/>
              <a:t>finfisher</a:t>
            </a:r>
            <a:r>
              <a:rPr lang="en-US" dirty="0" smtClean="0"/>
              <a:t> : </a:t>
            </a:r>
            <a:r>
              <a:rPr lang="en-US" dirty="0" err="1" smtClean="0"/>
              <a:t>lolwut</a:t>
            </a:r>
            <a:endParaRPr lang="en-US" dirty="0" smtClean="0"/>
          </a:p>
          <a:p>
            <a:pPr>
              <a:buNone/>
            </a:pPr>
            <a:r>
              <a:rPr lang="en-US" dirty="0" smtClean="0"/>
              <a:t>{</a:t>
            </a:r>
          </a:p>
          <a:p>
            <a:pPr>
              <a:buNone/>
            </a:pPr>
            <a:r>
              <a:rPr lang="en-US" dirty="0" smtClean="0"/>
              <a:t>    meta:</a:t>
            </a:r>
          </a:p>
          <a:p>
            <a:pPr>
              <a:buNone/>
            </a:pPr>
            <a:r>
              <a:rPr lang="en-US" dirty="0" smtClean="0"/>
              <a:t>        description = "Joes </a:t>
            </a:r>
            <a:r>
              <a:rPr lang="en-US" dirty="0" err="1" smtClean="0"/>
              <a:t>FinSpy</a:t>
            </a:r>
            <a:r>
              <a:rPr lang="en-US" dirty="0" smtClean="0"/>
              <a:t> </a:t>
            </a:r>
            <a:r>
              <a:rPr lang="en-US" dirty="0" smtClean="0"/>
              <a:t>rule“</a:t>
            </a:r>
          </a:p>
          <a:p>
            <a:pPr>
              <a:buNone/>
            </a:pPr>
            <a:r>
              <a:rPr lang="en-US" dirty="0" smtClean="0"/>
              <a:t>	strings:</a:t>
            </a:r>
          </a:p>
          <a:p>
            <a:pPr>
              <a:buNone/>
            </a:pPr>
            <a:r>
              <a:rPr lang="en-US" dirty="0" smtClean="0"/>
              <a:t>		$a = </a:t>
            </a:r>
            <a:r>
              <a:rPr lang="en-US" dirty="0" smtClean="0"/>
              <a:t>{67 CA 1E 5F}</a:t>
            </a:r>
            <a:endParaRPr lang="en-US" dirty="0" smtClean="0"/>
          </a:p>
          <a:p>
            <a:pPr>
              <a:buNone/>
            </a:pPr>
            <a:r>
              <a:rPr lang="en-US" dirty="0" smtClean="0"/>
              <a:t>	condition:</a:t>
            </a:r>
          </a:p>
          <a:p>
            <a:pPr>
              <a:buNone/>
            </a:pPr>
            <a:r>
              <a:rPr lang="en-US" dirty="0" smtClean="0"/>
              <a:t>		$</a:t>
            </a:r>
            <a:r>
              <a:rPr lang="en-US" dirty="0" smtClean="0"/>
              <a:t>a</a:t>
            </a:r>
            <a:endParaRPr lang="en-US" dirty="0" smtClean="0"/>
          </a:p>
          <a:p>
            <a:pPr>
              <a:buNone/>
            </a:pPr>
            <a:r>
              <a:rPr lang="en-US" dirty="0" smtClean="0"/>
              <a: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Unique Tricks</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304800" y="2667000"/>
            <a:ext cx="8534400" cy="3979192"/>
          </a:xfrm>
          <a:prstGeom prst="rect">
            <a:avLst/>
          </a:prstGeom>
          <a:noFill/>
          <a:ln w="9525">
            <a:noFill/>
            <a:miter lim="800000"/>
            <a:headEnd/>
            <a:tailEnd/>
          </a:ln>
        </p:spPr>
      </p:pic>
      <p:sp>
        <p:nvSpPr>
          <p:cNvPr id="5" name="TextBox 4"/>
          <p:cNvSpPr txBox="1"/>
          <p:nvPr/>
        </p:nvSpPr>
        <p:spPr>
          <a:xfrm>
            <a:off x="381000" y="1371600"/>
            <a:ext cx="8305800" cy="1200329"/>
          </a:xfrm>
          <a:prstGeom prst="rect">
            <a:avLst/>
          </a:prstGeom>
          <a:noFill/>
        </p:spPr>
        <p:txBody>
          <a:bodyPr wrap="square" rtlCol="0">
            <a:spAutoFit/>
          </a:bodyPr>
          <a:lstStyle/>
          <a:p>
            <a:r>
              <a:rPr lang="en-US" dirty="0" smtClean="0"/>
              <a:t>This threw me off for about 20 minutes. The app launches when </a:t>
            </a:r>
            <a:r>
              <a:rPr lang="en-US" dirty="0" err="1" smtClean="0"/>
              <a:t>CreateWindowExW</a:t>
            </a:r>
            <a:r>
              <a:rPr lang="en-US" dirty="0" smtClean="0"/>
              <a:t> is called, but it actually calls </a:t>
            </a:r>
            <a:r>
              <a:rPr lang="en-US" dirty="0" err="1" smtClean="0"/>
              <a:t>CreateProcessW</a:t>
            </a:r>
            <a:r>
              <a:rPr lang="en-US" dirty="0" smtClean="0"/>
              <a:t>. It does this by re-writing the address of </a:t>
            </a:r>
            <a:r>
              <a:rPr lang="en-US" dirty="0" err="1" smtClean="0"/>
              <a:t>CreateWindowExW</a:t>
            </a:r>
            <a:r>
              <a:rPr lang="en-US" dirty="0" smtClean="0"/>
              <a:t> with </a:t>
            </a:r>
            <a:r>
              <a:rPr lang="en-US" dirty="0" err="1" smtClean="0"/>
              <a:t>CreateProcessW</a:t>
            </a:r>
            <a:r>
              <a:rPr lang="en-US" dirty="0" smtClean="0"/>
              <a:t>.  So when my debugger sets a breakpoint on </a:t>
            </a:r>
            <a:r>
              <a:rPr lang="en-US" dirty="0" err="1" smtClean="0"/>
              <a:t>CreateProcess</a:t>
            </a:r>
            <a:r>
              <a:rPr lang="en-US" dirty="0" smtClean="0"/>
              <a:t>, nothing happens. Thank god for IDA.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hell is </a:t>
            </a:r>
            <a:r>
              <a:rPr lang="en-US" dirty="0" err="1" smtClean="0"/>
              <a:t>FinFisher</a:t>
            </a:r>
            <a:r>
              <a:rPr lang="en-US" dirty="0" smtClean="0"/>
              <a:t>?</a:t>
            </a:r>
            <a:endParaRPr lang="en-US" dirty="0"/>
          </a:p>
        </p:txBody>
      </p:sp>
      <p:sp>
        <p:nvSpPr>
          <p:cNvPr id="4" name="TextBox 3"/>
          <p:cNvSpPr txBox="1"/>
          <p:nvPr/>
        </p:nvSpPr>
        <p:spPr>
          <a:xfrm>
            <a:off x="1676400" y="3048000"/>
            <a:ext cx="5791200" cy="2862322"/>
          </a:xfrm>
          <a:prstGeom prst="rect">
            <a:avLst/>
          </a:prstGeom>
          <a:noFill/>
        </p:spPr>
        <p:txBody>
          <a:bodyPr wrap="square" rtlCol="0">
            <a:spAutoFit/>
          </a:bodyPr>
          <a:lstStyle/>
          <a:p>
            <a:pPr algn="just">
              <a:buNone/>
            </a:pPr>
            <a:r>
              <a:rPr lang="en-US" dirty="0" err="1" smtClean="0"/>
              <a:t>FinFisher</a:t>
            </a:r>
            <a:r>
              <a:rPr lang="en-US" dirty="0" smtClean="0"/>
              <a:t> suite of malware tools that belongs to a UK company known as Gamma International (formerly </a:t>
            </a:r>
            <a:r>
              <a:rPr lang="en-US" dirty="0" err="1" smtClean="0"/>
              <a:t>GammaGroup</a:t>
            </a:r>
            <a:r>
              <a:rPr lang="en-US" dirty="0" smtClean="0"/>
              <a:t>). The company  produces spyware, exploits, and a slue of  other intelligence gathering tools. Their clientele include intelligence agencies, law enforcement, government entities, and foreign regimes.</a:t>
            </a:r>
          </a:p>
          <a:p>
            <a:pPr algn="just">
              <a:buNone/>
            </a:pPr>
            <a:endParaRPr lang="en-US" dirty="0" smtClean="0"/>
          </a:p>
          <a:p>
            <a:pPr algn="just">
              <a:buNone/>
            </a:pPr>
            <a:r>
              <a:rPr lang="en-US" dirty="0" smtClean="0"/>
              <a:t>Today we will be looking at </a:t>
            </a:r>
            <a:r>
              <a:rPr lang="en-US" dirty="0" err="1" smtClean="0"/>
              <a:t>FinSpy</a:t>
            </a:r>
            <a:r>
              <a:rPr lang="en-US" dirty="0" smtClean="0"/>
              <a:t> – the remote windows spying component.  </a:t>
            </a:r>
            <a:endParaRPr lang="en-US" dirty="0" smtClean="0"/>
          </a:p>
          <a:p>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3200400" y="1295400"/>
            <a:ext cx="2711558"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This was some advanced stuff. Unlike traditional malware which mostly falls under the “written while bored on a Sunday” category, there’s money behind it. As a result, its far more advanced than what one typically runs into on the net.</a:t>
            </a:r>
          </a:p>
          <a:p>
            <a:r>
              <a:rPr lang="en-US" dirty="0" err="1" smtClean="0"/>
              <a:t>FinSpy</a:t>
            </a:r>
            <a:r>
              <a:rPr lang="en-US" dirty="0" smtClean="0"/>
              <a:t> isn’t fool proof.  You’ll be able to see it with conventional anti-</a:t>
            </a:r>
            <a:r>
              <a:rPr lang="en-US" dirty="0" err="1" smtClean="0"/>
              <a:t>rootkit</a:t>
            </a:r>
            <a:r>
              <a:rPr lang="en-US" dirty="0" smtClean="0"/>
              <a:t> tools like </a:t>
            </a:r>
            <a:r>
              <a:rPr lang="en-US" dirty="0" err="1" smtClean="0"/>
              <a:t>RootRepeal</a:t>
            </a:r>
            <a:r>
              <a:rPr lang="en-US" dirty="0" smtClean="0"/>
              <a:t> and GMER. If you have an anti-malware appliance that supports YARA, you can pick it out of the line-up. Those of us without that fancy stuff will have to rely on the usual techniques (not being stupid) to avoid infection.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WikiLeaks</a:t>
            </a:r>
            <a:r>
              <a:rPr lang="en-US" dirty="0" smtClean="0"/>
              <a:t> produced a document a few years back titled ‘</a:t>
            </a:r>
            <a:r>
              <a:rPr lang="en-US" dirty="0" err="1" smtClean="0"/>
              <a:t>SpyFiles</a:t>
            </a:r>
            <a:r>
              <a:rPr lang="en-US" dirty="0" smtClean="0"/>
              <a:t>’ </a:t>
            </a:r>
            <a:r>
              <a:rPr lang="en-US" dirty="0" smtClean="0">
                <a:hlinkClick r:id="rId3"/>
              </a:rPr>
              <a:t>https://</a:t>
            </a:r>
            <a:r>
              <a:rPr lang="en-US" dirty="0" smtClean="0">
                <a:hlinkClick r:id="rId3"/>
              </a:rPr>
              <a:t>www.wikileaks.org/the-spyfiles.html</a:t>
            </a:r>
            <a:endParaRPr lang="en-US" dirty="0" smtClean="0"/>
          </a:p>
          <a:p>
            <a:r>
              <a:rPr lang="en-US" dirty="0" smtClean="0"/>
              <a:t>I </a:t>
            </a:r>
            <a:r>
              <a:rPr lang="en-US" dirty="0" smtClean="0"/>
              <a:t>did a lot of work on this, but </a:t>
            </a:r>
            <a:r>
              <a:rPr lang="en-US" dirty="0" err="1" smtClean="0"/>
              <a:t>codeandsec</a:t>
            </a:r>
            <a:r>
              <a:rPr lang="en-US" dirty="0" smtClean="0"/>
              <a:t> beat me to it in his analysis </a:t>
            </a:r>
            <a:r>
              <a:rPr lang="en-US" dirty="0" smtClean="0">
                <a:hlinkClick r:id="rId4"/>
              </a:rPr>
              <a:t>https</a:t>
            </a:r>
            <a:r>
              <a:rPr lang="en-US" dirty="0" smtClean="0">
                <a:hlinkClick r:id="rId4"/>
              </a:rPr>
              <a:t>://</a:t>
            </a:r>
            <a:r>
              <a:rPr lang="en-US" dirty="0" smtClean="0">
                <a:hlinkClick r:id="rId4"/>
              </a:rPr>
              <a:t>www.codeandsec.com/FinFisher-Malware-Dropper-Analysis</a:t>
            </a:r>
            <a:endParaRPr lang="en-US" dirty="0" smtClean="0"/>
          </a:p>
          <a:p>
            <a:r>
              <a:rPr lang="en-US" dirty="0" smtClean="0"/>
              <a:t>These 2 gentlemen beat us both </a:t>
            </a:r>
            <a:r>
              <a:rPr lang="en-US" dirty="0" smtClean="0"/>
              <a:t>with </a:t>
            </a:r>
            <a:r>
              <a:rPr lang="en-US" dirty="0" smtClean="0"/>
              <a:t>their </a:t>
            </a:r>
            <a:r>
              <a:rPr lang="en-US" dirty="0" smtClean="0"/>
              <a:t>analysis of the exe in 2012 </a:t>
            </a:r>
            <a:r>
              <a:rPr lang="en-US" dirty="0" smtClean="0">
                <a:hlinkClick r:id="rId5"/>
              </a:rPr>
              <a:t>https://</a:t>
            </a:r>
            <a:r>
              <a:rPr lang="en-US" dirty="0" smtClean="0">
                <a:hlinkClick r:id="rId5"/>
              </a:rPr>
              <a:t>finfcuker.wordpress.com/2012/08/</a:t>
            </a:r>
            <a:endParaRPr lang="en-US" dirty="0" smtClean="0"/>
          </a:p>
          <a:p>
            <a:r>
              <a:rPr lang="en-US" dirty="0" smtClean="0">
                <a:hlinkClick r:id="rId6"/>
              </a:rPr>
              <a:t>https</a:t>
            </a:r>
            <a:r>
              <a:rPr lang="en-US" dirty="0" smtClean="0">
                <a:hlinkClick r:id="rId6"/>
              </a:rPr>
              <a:t>://citizenlab.org/2012/07/from-bahrain-with-love-finfishers-spy-kit-exposed</a:t>
            </a:r>
            <a:r>
              <a:rPr lang="en-US" dirty="0" smtClean="0">
                <a:hlinkClick r:id="rId6"/>
              </a:rPr>
              <a:t>/</a:t>
            </a: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1028" name="Picture 4" descr="A:\pix\Reactions\1258473125952.gif"/>
          <p:cNvPicPr>
            <a:picLocks noChangeAspect="1" noChangeArrowheads="1" noCrop="1"/>
          </p:cNvPicPr>
          <p:nvPr/>
        </p:nvPicPr>
        <p:blipFill>
          <a:blip r:embed="rId2" cstate="print"/>
          <a:srcRect/>
          <a:stretch>
            <a:fillRect/>
          </a:stretch>
        </p:blipFill>
        <p:spPr bwMode="auto">
          <a:xfrm>
            <a:off x="149421" y="1219200"/>
            <a:ext cx="8842179" cy="5562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Capabilities</a:t>
            </a:r>
            <a:endParaRPr lang="en-US" dirty="0"/>
          </a:p>
        </p:txBody>
      </p:sp>
      <p:sp>
        <p:nvSpPr>
          <p:cNvPr id="3" name="Content Placeholder 2"/>
          <p:cNvSpPr>
            <a:spLocks noGrp="1"/>
          </p:cNvSpPr>
          <p:nvPr>
            <p:ph idx="1"/>
          </p:nvPr>
        </p:nvSpPr>
        <p:spPr>
          <a:xfrm>
            <a:off x="2209800" y="1600200"/>
            <a:ext cx="5105400" cy="4525963"/>
          </a:xfrm>
        </p:spPr>
        <p:txBody>
          <a:bodyPr>
            <a:normAutofit fontScale="70000" lnSpcReduction="20000"/>
          </a:bodyPr>
          <a:lstStyle/>
          <a:p>
            <a:r>
              <a:rPr lang="en-US" dirty="0" smtClean="0"/>
              <a:t>Certificate based encryption</a:t>
            </a:r>
          </a:p>
          <a:p>
            <a:r>
              <a:rPr lang="en-US" dirty="0" smtClean="0"/>
              <a:t>Remote File Access</a:t>
            </a:r>
          </a:p>
          <a:p>
            <a:r>
              <a:rPr lang="en-US" dirty="0" smtClean="0"/>
              <a:t>Key-logging</a:t>
            </a:r>
          </a:p>
          <a:p>
            <a:r>
              <a:rPr lang="en-US" dirty="0" smtClean="0"/>
              <a:t>Password Sniffing</a:t>
            </a:r>
          </a:p>
          <a:p>
            <a:r>
              <a:rPr lang="en-US" dirty="0" smtClean="0"/>
              <a:t>Webcam Recording</a:t>
            </a:r>
          </a:p>
          <a:p>
            <a:r>
              <a:rPr lang="en-US" dirty="0" smtClean="0"/>
              <a:t>Microphone Recording</a:t>
            </a:r>
          </a:p>
          <a:p>
            <a:r>
              <a:rPr lang="en-US" dirty="0" smtClean="0"/>
              <a:t>Local Passwords Theft</a:t>
            </a:r>
          </a:p>
          <a:p>
            <a:r>
              <a:rPr lang="en-US" dirty="0" smtClean="0"/>
              <a:t>E-Mail Dumping</a:t>
            </a:r>
          </a:p>
          <a:p>
            <a:r>
              <a:rPr lang="en-US" dirty="0" smtClean="0"/>
              <a:t>Chat Logging (MSN, ICQ, IRC and Skype)</a:t>
            </a:r>
          </a:p>
          <a:p>
            <a:r>
              <a:rPr lang="en-US" dirty="0" smtClean="0"/>
              <a:t>Geo-Location</a:t>
            </a:r>
          </a:p>
          <a:p>
            <a:r>
              <a:rPr lang="en-US" dirty="0" smtClean="0"/>
              <a:t>Generic system information collection</a:t>
            </a:r>
          </a:p>
          <a:p>
            <a:r>
              <a:rPr lang="en-US" dirty="0" smtClean="0"/>
              <a:t>Remote Command Shell Capabilities</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smtClean="0"/>
              <a:t>FinFisher</a:t>
            </a:r>
            <a:r>
              <a:rPr lang="en-US" dirty="0" smtClean="0"/>
              <a:t> Master </a:t>
            </a:r>
            <a:r>
              <a:rPr lang="en-US" dirty="0" smtClean="0"/>
              <a:t>Server</a:t>
            </a:r>
            <a:endParaRPr lang="en-US" dirty="0"/>
          </a:p>
        </p:txBody>
      </p:sp>
      <p:pic>
        <p:nvPicPr>
          <p:cNvPr id="12290" name="Picture 2"/>
          <p:cNvPicPr>
            <a:picLocks noChangeAspect="1" noChangeArrowheads="1"/>
          </p:cNvPicPr>
          <p:nvPr/>
        </p:nvPicPr>
        <p:blipFill>
          <a:blip r:embed="rId3" cstate="print"/>
          <a:srcRect/>
          <a:stretch>
            <a:fillRect/>
          </a:stretch>
        </p:blipFill>
        <p:spPr bwMode="auto">
          <a:xfrm>
            <a:off x="3124200" y="1066800"/>
            <a:ext cx="5857875" cy="5362575"/>
          </a:xfrm>
          <a:prstGeom prst="rect">
            <a:avLst/>
          </a:prstGeom>
          <a:noFill/>
          <a:ln w="9525">
            <a:noFill/>
            <a:miter lim="800000"/>
            <a:headEnd/>
            <a:tailEnd/>
          </a:ln>
        </p:spPr>
      </p:pic>
      <p:sp>
        <p:nvSpPr>
          <p:cNvPr id="5" name="TextBox 4"/>
          <p:cNvSpPr txBox="1"/>
          <p:nvPr/>
        </p:nvSpPr>
        <p:spPr>
          <a:xfrm>
            <a:off x="228600" y="1371600"/>
            <a:ext cx="2806089" cy="2585323"/>
          </a:xfrm>
          <a:prstGeom prst="rect">
            <a:avLst/>
          </a:prstGeom>
          <a:noFill/>
        </p:spPr>
        <p:txBody>
          <a:bodyPr wrap="square" rtlCol="0">
            <a:spAutoFit/>
          </a:bodyPr>
          <a:lstStyle/>
          <a:p>
            <a:r>
              <a:rPr lang="en-US" dirty="0" smtClean="0"/>
              <a:t>Fairly simple </a:t>
            </a:r>
            <a:r>
              <a:rPr lang="en-US" dirty="0" err="1" smtClean="0"/>
              <a:t>config</a:t>
            </a:r>
            <a:r>
              <a:rPr lang="en-US" dirty="0" smtClean="0"/>
              <a:t>. Set the proxy server for listening, set the ports, </a:t>
            </a:r>
            <a:r>
              <a:rPr lang="en-US" dirty="0" err="1" smtClean="0"/>
              <a:t>certs</a:t>
            </a:r>
            <a:r>
              <a:rPr lang="en-US" dirty="0" smtClean="0"/>
              <a:t>, etc. </a:t>
            </a:r>
          </a:p>
          <a:p>
            <a:endParaRPr lang="en-US" dirty="0" smtClean="0"/>
          </a:p>
          <a:p>
            <a:r>
              <a:rPr lang="en-US" dirty="0" smtClean="0"/>
              <a:t>The master server comes with a few windows exes (next slide) for attaching a target jpeg, mp3, word doc, or whatever to your exe.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err="1" smtClean="0"/>
              <a:t>FinFisher</a:t>
            </a:r>
            <a:r>
              <a:rPr lang="en-US" dirty="0" smtClean="0"/>
              <a:t> Master Server p2</a:t>
            </a: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1295400" y="3200400"/>
            <a:ext cx="6324600" cy="457200"/>
          </a:xfrm>
          <a:prstGeom prst="rect">
            <a:avLst/>
          </a:prstGeom>
          <a:noFill/>
          <a:ln w="9525">
            <a:noFill/>
            <a:miter lim="800000"/>
            <a:headEnd/>
            <a:tailEnd/>
          </a:ln>
        </p:spPr>
      </p:pic>
      <p:pic>
        <p:nvPicPr>
          <p:cNvPr id="14338" name="Picture 2"/>
          <p:cNvPicPr>
            <a:picLocks noChangeAspect="1" noChangeArrowheads="1"/>
          </p:cNvPicPr>
          <p:nvPr/>
        </p:nvPicPr>
        <p:blipFill>
          <a:blip r:embed="rId3" cstate="print"/>
          <a:srcRect/>
          <a:stretch>
            <a:fillRect/>
          </a:stretch>
        </p:blipFill>
        <p:spPr bwMode="auto">
          <a:xfrm>
            <a:off x="1295400" y="3714750"/>
            <a:ext cx="6353175" cy="3143250"/>
          </a:xfrm>
          <a:prstGeom prst="rect">
            <a:avLst/>
          </a:prstGeom>
          <a:noFill/>
          <a:ln w="9525">
            <a:noFill/>
            <a:miter lim="800000"/>
            <a:headEnd/>
            <a:tailEnd/>
          </a:ln>
        </p:spPr>
      </p:pic>
      <p:sp>
        <p:nvSpPr>
          <p:cNvPr id="6" name="TextBox 5"/>
          <p:cNvSpPr txBox="1"/>
          <p:nvPr/>
        </p:nvSpPr>
        <p:spPr>
          <a:xfrm>
            <a:off x="1295400" y="990600"/>
            <a:ext cx="6553200" cy="2031325"/>
          </a:xfrm>
          <a:prstGeom prst="rect">
            <a:avLst/>
          </a:prstGeom>
          <a:noFill/>
        </p:spPr>
        <p:txBody>
          <a:bodyPr wrap="square" rtlCol="0">
            <a:spAutoFit/>
          </a:bodyPr>
          <a:lstStyle/>
          <a:p>
            <a:r>
              <a:rPr lang="en-US" dirty="0" smtClean="0"/>
              <a:t>The server when installed has a ‘</a:t>
            </a:r>
            <a:r>
              <a:rPr lang="en-US" dirty="0" err="1" smtClean="0"/>
              <a:t>TargetModules</a:t>
            </a:r>
            <a:r>
              <a:rPr lang="en-US" dirty="0" smtClean="0"/>
              <a:t>’ directory that contains a few executables. The ‘buildx.exe’ file is a hollow skeleton of the binary I’m about go over (</a:t>
            </a:r>
            <a:r>
              <a:rPr lang="en-US" dirty="0" err="1" smtClean="0"/>
              <a:t>FinSpy</a:t>
            </a:r>
            <a:r>
              <a:rPr lang="en-US" dirty="0" smtClean="0"/>
              <a:t>). ‘bundledoc.exe’ will bind a document file (word, spreadsheet, </a:t>
            </a:r>
            <a:r>
              <a:rPr lang="en-US" dirty="0" err="1" smtClean="0"/>
              <a:t>pdf</a:t>
            </a:r>
            <a:r>
              <a:rPr lang="en-US" dirty="0" smtClean="0"/>
              <a:t>, image, mp3, etc) to the </a:t>
            </a:r>
            <a:r>
              <a:rPr lang="en-US" dirty="0" err="1" smtClean="0"/>
              <a:t>trojan</a:t>
            </a:r>
            <a:r>
              <a:rPr lang="en-US" dirty="0" smtClean="0"/>
              <a:t> so that when the </a:t>
            </a:r>
            <a:r>
              <a:rPr lang="en-US" dirty="0" err="1" smtClean="0"/>
              <a:t>trojan</a:t>
            </a:r>
            <a:r>
              <a:rPr lang="en-US" dirty="0" smtClean="0"/>
              <a:t> is run, this file is launched afterwards to lower suspicions. The resources sections of all 3 binaries contain the decrypted loaders and </a:t>
            </a:r>
            <a:r>
              <a:rPr lang="en-US" dirty="0" err="1" smtClean="0"/>
              <a:t>rootkit</a:t>
            </a:r>
            <a:r>
              <a:rPr lang="en-US" dirty="0" smtClean="0"/>
              <a:t>, but that’s kind of cheating.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563562"/>
          </a:xfrm>
        </p:spPr>
        <p:txBody>
          <a:bodyPr>
            <a:normAutofit fontScale="90000"/>
          </a:bodyPr>
          <a:lstStyle/>
          <a:p>
            <a:r>
              <a:rPr lang="en-US" dirty="0" err="1" smtClean="0"/>
              <a:t>FinFisher</a:t>
            </a:r>
            <a:r>
              <a:rPr lang="en-US" dirty="0" smtClean="0"/>
              <a:t> Proxy</a:t>
            </a:r>
            <a:endParaRPr lang="en-US" dirty="0"/>
          </a:p>
        </p:txBody>
      </p:sp>
      <p:pic>
        <p:nvPicPr>
          <p:cNvPr id="2050" name="Picture 2" descr="D:\Downloads\FinFisher\finspyproxy.PNG"/>
          <p:cNvPicPr>
            <a:picLocks noChangeAspect="1" noChangeArrowheads="1"/>
          </p:cNvPicPr>
          <p:nvPr/>
        </p:nvPicPr>
        <p:blipFill>
          <a:blip r:embed="rId3" cstate="print"/>
          <a:srcRect/>
          <a:stretch>
            <a:fillRect/>
          </a:stretch>
        </p:blipFill>
        <p:spPr bwMode="auto">
          <a:xfrm>
            <a:off x="2557846" y="1447800"/>
            <a:ext cx="6388566" cy="5219699"/>
          </a:xfrm>
          <a:prstGeom prst="rect">
            <a:avLst/>
          </a:prstGeom>
          <a:noFill/>
        </p:spPr>
      </p:pic>
      <p:sp>
        <p:nvSpPr>
          <p:cNvPr id="4" name="TextBox 3"/>
          <p:cNvSpPr txBox="1"/>
          <p:nvPr/>
        </p:nvSpPr>
        <p:spPr>
          <a:xfrm>
            <a:off x="152400" y="1371600"/>
            <a:ext cx="2362200" cy="5355312"/>
          </a:xfrm>
          <a:prstGeom prst="rect">
            <a:avLst/>
          </a:prstGeom>
          <a:noFill/>
        </p:spPr>
        <p:txBody>
          <a:bodyPr wrap="square" rtlCol="0">
            <a:spAutoFit/>
          </a:bodyPr>
          <a:lstStyle/>
          <a:p>
            <a:r>
              <a:rPr lang="en-US" dirty="0" smtClean="0"/>
              <a:t>The </a:t>
            </a:r>
            <a:r>
              <a:rPr lang="en-US" dirty="0" err="1" smtClean="0"/>
              <a:t>FinFisher</a:t>
            </a:r>
            <a:r>
              <a:rPr lang="en-US" dirty="0" smtClean="0"/>
              <a:t> Proxy server accepts SSL connections from ports 22, 25, 53, 80, 443, and 4111. </a:t>
            </a:r>
          </a:p>
          <a:p>
            <a:endParaRPr lang="en-US" dirty="0" smtClean="0"/>
          </a:p>
          <a:p>
            <a:r>
              <a:rPr lang="en-US" dirty="0" smtClean="0"/>
              <a:t>It communicates with the master server over port 9118.</a:t>
            </a:r>
            <a:endParaRPr lang="en-US" dirty="0" smtClean="0"/>
          </a:p>
          <a:p>
            <a:r>
              <a:rPr lang="en-US" dirty="0" smtClean="0"/>
              <a:t>I guess that’s one IOC to watch for – HTTPS traffic on ports other than 80/443.</a:t>
            </a:r>
          </a:p>
          <a:p>
            <a:endParaRPr lang="en-US" dirty="0" smtClean="0"/>
          </a:p>
          <a:p>
            <a:r>
              <a:rPr lang="en-US" dirty="0" smtClean="0"/>
              <a:t>The </a:t>
            </a:r>
            <a:r>
              <a:rPr lang="en-US" dirty="0" err="1" smtClean="0"/>
              <a:t>config</a:t>
            </a:r>
            <a:r>
              <a:rPr lang="en-US" dirty="0" smtClean="0"/>
              <a:t> is pretty simple too – set ports, set log file, set networking device. That’s it!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infect?</a:t>
            </a:r>
            <a:endParaRPr lang="en-US" dirty="0"/>
          </a:p>
        </p:txBody>
      </p:sp>
      <p:sp>
        <p:nvSpPr>
          <p:cNvPr id="3" name="Content Placeholder 2"/>
          <p:cNvSpPr>
            <a:spLocks noGrp="1"/>
          </p:cNvSpPr>
          <p:nvPr>
            <p:ph idx="1"/>
          </p:nvPr>
        </p:nvSpPr>
        <p:spPr>
          <a:xfrm>
            <a:off x="304800" y="1600200"/>
            <a:ext cx="5715000" cy="4343400"/>
          </a:xfrm>
        </p:spPr>
        <p:txBody>
          <a:bodyPr>
            <a:normAutofit fontScale="62500" lnSpcReduction="20000"/>
          </a:bodyPr>
          <a:lstStyle/>
          <a:p>
            <a:r>
              <a:rPr lang="en-US" dirty="0" smtClean="0"/>
              <a:t>Email communications. </a:t>
            </a:r>
            <a:r>
              <a:rPr lang="en-US" dirty="0" smtClean="0"/>
              <a:t>The files have jpeg icons to fool users. They are sent as attachments. Given the picture of Iran’s president, I’m inclined to believe the intended audience is politically motivated. They probably make use of the Right-To-Left character (</a:t>
            </a:r>
            <a:r>
              <a:rPr lang="en-US" dirty="0" err="1" smtClean="0"/>
              <a:t>unicode</a:t>
            </a:r>
            <a:r>
              <a:rPr lang="en-US" dirty="0" smtClean="0"/>
              <a:t> 202E) to shift the extension to the left. On a </a:t>
            </a:r>
            <a:r>
              <a:rPr lang="en-US" dirty="0" err="1" smtClean="0"/>
              <a:t>unicode</a:t>
            </a:r>
            <a:r>
              <a:rPr lang="en-US" dirty="0" smtClean="0"/>
              <a:t> </a:t>
            </a:r>
            <a:r>
              <a:rPr lang="en-US" dirty="0" smtClean="0"/>
              <a:t>enabled client, it would make the file show up as ‘</a:t>
            </a:r>
            <a:r>
              <a:rPr lang="en-US" dirty="0" err="1" smtClean="0"/>
              <a:t>exe.NotAVirus.jpg</a:t>
            </a:r>
            <a:r>
              <a:rPr lang="en-US" dirty="0" smtClean="0"/>
              <a:t>’. </a:t>
            </a:r>
          </a:p>
          <a:p>
            <a:r>
              <a:rPr lang="en-US" dirty="0" smtClean="0"/>
              <a:t>Thumb Drives / dongles. The </a:t>
            </a:r>
            <a:r>
              <a:rPr lang="en-US" dirty="0" err="1" smtClean="0"/>
              <a:t>SpyFiles</a:t>
            </a:r>
            <a:r>
              <a:rPr lang="en-US" dirty="0" smtClean="0"/>
              <a:t> documentation gathered on Gamma International show a tool called ‘</a:t>
            </a:r>
            <a:r>
              <a:rPr lang="en-US" dirty="0" err="1" smtClean="0"/>
              <a:t>FinFly</a:t>
            </a:r>
            <a:r>
              <a:rPr lang="en-US" dirty="0" smtClean="0"/>
              <a:t>’ which makes use of dongles for plug and play exploitation assuming physical access is possible.</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6115050" y="1524000"/>
            <a:ext cx="2876550" cy="4048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communicate?</a:t>
            </a:r>
            <a:endParaRPr lang="en-US" dirty="0"/>
          </a:p>
        </p:txBody>
      </p:sp>
      <p:sp>
        <p:nvSpPr>
          <p:cNvPr id="3" name="Content Placeholder 2"/>
          <p:cNvSpPr>
            <a:spLocks noGrp="1"/>
          </p:cNvSpPr>
          <p:nvPr>
            <p:ph idx="1"/>
          </p:nvPr>
        </p:nvSpPr>
        <p:spPr>
          <a:xfrm>
            <a:off x="457200" y="1600200"/>
            <a:ext cx="4343400" cy="4525963"/>
          </a:xfrm>
        </p:spPr>
        <p:txBody>
          <a:bodyPr>
            <a:normAutofit fontScale="92500" lnSpcReduction="20000"/>
          </a:bodyPr>
          <a:lstStyle/>
          <a:p>
            <a:r>
              <a:rPr lang="en-US" dirty="0" smtClean="0"/>
              <a:t>SSL encrypted streams. After </a:t>
            </a:r>
            <a:r>
              <a:rPr lang="en-US" dirty="0" err="1" smtClean="0"/>
              <a:t>rootkit</a:t>
            </a:r>
            <a:r>
              <a:rPr lang="en-US" dirty="0" smtClean="0"/>
              <a:t> infection, the malware spawns a legit system process, hollows it out and injects a </a:t>
            </a:r>
            <a:r>
              <a:rPr lang="en-US" dirty="0" err="1" smtClean="0"/>
              <a:t>dll</a:t>
            </a:r>
            <a:r>
              <a:rPr lang="en-US" dirty="0" smtClean="0"/>
              <a:t> into it which then communicates with the </a:t>
            </a:r>
            <a:r>
              <a:rPr lang="en-US" dirty="0" err="1" smtClean="0"/>
              <a:t>FinProxy</a:t>
            </a:r>
            <a:r>
              <a:rPr lang="en-US" dirty="0" smtClean="0"/>
              <a:t> server which in turn sends its data to the master server. </a:t>
            </a:r>
          </a:p>
          <a:p>
            <a:pPr>
              <a:buNone/>
            </a:pPr>
            <a:endParaRPr lang="en-US" dirty="0"/>
          </a:p>
        </p:txBody>
      </p:sp>
      <p:pic>
        <p:nvPicPr>
          <p:cNvPr id="9218" name="Picture 2"/>
          <p:cNvPicPr>
            <a:picLocks noChangeAspect="1" noChangeArrowheads="1"/>
          </p:cNvPicPr>
          <p:nvPr/>
        </p:nvPicPr>
        <p:blipFill>
          <a:blip r:embed="rId2" cstate="print"/>
          <a:srcRect/>
          <a:stretch>
            <a:fillRect/>
          </a:stretch>
        </p:blipFill>
        <p:spPr bwMode="auto">
          <a:xfrm>
            <a:off x="4800600" y="1447800"/>
            <a:ext cx="4238625" cy="4676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after launch?</a:t>
            </a:r>
            <a:endParaRPr lang="en-US" dirty="0"/>
          </a:p>
        </p:txBody>
      </p:sp>
      <p:pic>
        <p:nvPicPr>
          <p:cNvPr id="7170" name="Picture 2" descr="D:\Downloads\FinFisher\winexe1\comeon.PNG"/>
          <p:cNvPicPr>
            <a:picLocks noChangeAspect="1" noChangeArrowheads="1"/>
          </p:cNvPicPr>
          <p:nvPr/>
        </p:nvPicPr>
        <p:blipFill>
          <a:blip r:embed="rId3" cstate="print"/>
          <a:srcRect/>
          <a:stretch>
            <a:fillRect/>
          </a:stretch>
        </p:blipFill>
        <p:spPr bwMode="auto">
          <a:xfrm>
            <a:off x="3200400" y="1447800"/>
            <a:ext cx="5888038" cy="4543426"/>
          </a:xfrm>
          <a:prstGeom prst="rect">
            <a:avLst/>
          </a:prstGeom>
          <a:noFill/>
        </p:spPr>
      </p:pic>
      <p:sp>
        <p:nvSpPr>
          <p:cNvPr id="5" name="TextBox 4"/>
          <p:cNvSpPr txBox="1"/>
          <p:nvPr/>
        </p:nvSpPr>
        <p:spPr>
          <a:xfrm>
            <a:off x="228600" y="1447800"/>
            <a:ext cx="2895600" cy="4708981"/>
          </a:xfrm>
          <a:prstGeom prst="rect">
            <a:avLst/>
          </a:prstGeom>
          <a:noFill/>
        </p:spPr>
        <p:txBody>
          <a:bodyPr wrap="square" rtlCol="0">
            <a:spAutoFit/>
          </a:bodyPr>
          <a:lstStyle/>
          <a:p>
            <a:pPr>
              <a:buNone/>
            </a:pPr>
            <a:r>
              <a:rPr lang="en-US" sz="2400" dirty="0" smtClean="0"/>
              <a:t>It loads that picture you saw at </a:t>
            </a:r>
            <a:r>
              <a:rPr lang="en-US" sz="2400" dirty="0" smtClean="0"/>
              <a:t>in the first slide. It </a:t>
            </a:r>
            <a:r>
              <a:rPr lang="en-US" sz="2400" dirty="0" smtClean="0"/>
              <a:t>then loads a </a:t>
            </a:r>
            <a:r>
              <a:rPr lang="en-US" sz="2400" dirty="0" err="1" smtClean="0"/>
              <a:t>rootkit</a:t>
            </a:r>
            <a:r>
              <a:rPr lang="en-US" sz="2400" dirty="0" smtClean="0"/>
              <a:t> and chills secretly stealing </a:t>
            </a:r>
            <a:r>
              <a:rPr lang="en-US" sz="2400" dirty="0" smtClean="0"/>
              <a:t>your </a:t>
            </a:r>
            <a:r>
              <a:rPr lang="en-US" sz="2400" dirty="0" smtClean="0"/>
              <a:t>data</a:t>
            </a:r>
            <a:r>
              <a:rPr lang="en-US" sz="2400" dirty="0" smtClean="0"/>
              <a:t>. Among other things, it hooks the System Service Dispatcher Table and hides itself from traditional dumping.</a:t>
            </a:r>
            <a:endParaRPr lang="en-US" sz="2400"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4910</TotalTime>
  <Words>1626</Words>
  <Application>Microsoft Office PowerPoint</Application>
  <PresentationFormat>On-screen Show (4:3)</PresentationFormat>
  <Paragraphs>105</Paragraphs>
  <Slides>22</Slides>
  <Notes>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The FinFisher Malware Suite</vt:lpstr>
      <vt:lpstr>The hell is FinFisher?</vt:lpstr>
      <vt:lpstr>Capabilities</vt:lpstr>
      <vt:lpstr>FinFisher Master Server</vt:lpstr>
      <vt:lpstr>FinFisher Master Server p2</vt:lpstr>
      <vt:lpstr>FinFisher Proxy</vt:lpstr>
      <vt:lpstr>How does it infect?</vt:lpstr>
      <vt:lpstr>How does it communicate?</vt:lpstr>
      <vt:lpstr>What happens after launch?</vt:lpstr>
      <vt:lpstr>Details pls!</vt:lpstr>
      <vt:lpstr>Moar Details pls!</vt:lpstr>
      <vt:lpstr>Encryption / Decryption Oh My!</vt:lpstr>
      <vt:lpstr>Same Xor Key? REALLY???</vt:lpstr>
      <vt:lpstr>Am In in A sandbox?</vt:lpstr>
      <vt:lpstr>Rewt Kit</vt:lpstr>
      <vt:lpstr>Data Theft</vt:lpstr>
      <vt:lpstr>How do we detect it?</vt:lpstr>
      <vt:lpstr>YARA Detection</vt:lpstr>
      <vt:lpstr>Unique Tricks</vt:lpstr>
      <vt:lpstr>Final Thoughts</vt:lpstr>
      <vt:lpstr>Works Cited</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FinFisher Malware Suite</dc:title>
  <dc:creator>Joe G</dc:creator>
  <cp:lastModifiedBy>Joe G</cp:lastModifiedBy>
  <cp:revision>135</cp:revision>
  <dcterms:created xsi:type="dcterms:W3CDTF">2014-10-17T15:53:17Z</dcterms:created>
  <dcterms:modified xsi:type="dcterms:W3CDTF">2014-10-22T20:37:07Z</dcterms:modified>
</cp:coreProperties>
</file>