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2" r:id="rId8"/>
    <p:sldId id="287" r:id="rId9"/>
    <p:sldId id="290" r:id="rId10"/>
    <p:sldId id="280" r:id="rId11"/>
    <p:sldId id="281" r:id="rId12"/>
    <p:sldId id="273" r:id="rId13"/>
    <p:sldId id="283" r:id="rId14"/>
    <p:sldId id="284" r:id="rId15"/>
    <p:sldId id="262" r:id="rId16"/>
    <p:sldId id="277" r:id="rId17"/>
    <p:sldId id="278" r:id="rId18"/>
    <p:sldId id="264" r:id="rId19"/>
    <p:sldId id="263" r:id="rId20"/>
    <p:sldId id="265" r:id="rId21"/>
    <p:sldId id="266" r:id="rId22"/>
    <p:sldId id="285" r:id="rId23"/>
    <p:sldId id="288" r:id="rId24"/>
    <p:sldId id="289" r:id="rId25"/>
    <p:sldId id="286" r:id="rId26"/>
    <p:sldId id="267" r:id="rId27"/>
    <p:sldId id="268" r:id="rId28"/>
    <p:sldId id="275" r:id="rId29"/>
    <p:sldId id="276" r:id="rId30"/>
    <p:sldId id="274" r:id="rId31"/>
    <p:sldId id="269" r:id="rId32"/>
    <p:sldId id="270" r:id="rId33"/>
    <p:sldId id="271" r:id="rId34"/>
    <p:sldId id="272"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60"/>
  </p:normalViewPr>
  <p:slideViewPr>
    <p:cSldViewPr>
      <p:cViewPr varScale="1">
        <p:scale>
          <a:sx n="110" d="100"/>
          <a:sy n="110" d="100"/>
        </p:scale>
        <p:origin x="-16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44444-CD5E-4CCB-BC2B-8D8D4DCC5EC4}" type="datetimeFigureOut">
              <a:rPr lang="en-US" smtClean="0"/>
              <a:pPr/>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BEB6E-5CA3-4B05-880A-0C175D764A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44444-CD5E-4CCB-BC2B-8D8D4DCC5EC4}" type="datetimeFigureOut">
              <a:rPr lang="en-US" smtClean="0"/>
              <a:pPr/>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BEB6E-5CA3-4B05-880A-0C175D764A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44444-CD5E-4CCB-BC2B-8D8D4DCC5EC4}" type="datetimeFigureOut">
              <a:rPr lang="en-US" smtClean="0"/>
              <a:pPr/>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BEB6E-5CA3-4B05-880A-0C175D764A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44444-CD5E-4CCB-BC2B-8D8D4DCC5EC4}" type="datetimeFigureOut">
              <a:rPr lang="en-US" smtClean="0"/>
              <a:pPr/>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BEB6E-5CA3-4B05-880A-0C175D764A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44444-CD5E-4CCB-BC2B-8D8D4DCC5EC4}" type="datetimeFigureOut">
              <a:rPr lang="en-US" smtClean="0"/>
              <a:pPr/>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BEB6E-5CA3-4B05-880A-0C175D764A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44444-CD5E-4CCB-BC2B-8D8D4DCC5EC4}" type="datetimeFigureOut">
              <a:rPr lang="en-US" smtClean="0"/>
              <a:pPr/>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BEB6E-5CA3-4B05-880A-0C175D764A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44444-CD5E-4CCB-BC2B-8D8D4DCC5EC4}" type="datetimeFigureOut">
              <a:rPr lang="en-US" smtClean="0"/>
              <a:pPr/>
              <a:t>10/19/2014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BEB6E-5CA3-4B05-880A-0C175D764A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44444-CD5E-4CCB-BC2B-8D8D4DCC5EC4}" type="datetimeFigureOut">
              <a:rPr lang="en-US" smtClean="0"/>
              <a:pPr/>
              <a:t>10/19/2014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BEB6E-5CA3-4B05-880A-0C175D764A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44444-CD5E-4CCB-BC2B-8D8D4DCC5EC4}" type="datetimeFigureOut">
              <a:rPr lang="en-US" smtClean="0"/>
              <a:pPr/>
              <a:t>10/19/2014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BEB6E-5CA3-4B05-880A-0C175D764A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44444-CD5E-4CCB-BC2B-8D8D4DCC5EC4}" type="datetimeFigureOut">
              <a:rPr lang="en-US" smtClean="0"/>
              <a:pPr/>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BEB6E-5CA3-4B05-880A-0C175D764A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44444-CD5E-4CCB-BC2B-8D8D4DCC5EC4}" type="datetimeFigureOut">
              <a:rPr lang="en-US" smtClean="0"/>
              <a:pPr/>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BEB6E-5CA3-4B05-880A-0C175D764A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44444-CD5E-4CCB-BC2B-8D8D4DCC5EC4}" type="datetimeFigureOut">
              <a:rPr lang="en-US" smtClean="0"/>
              <a:pPr/>
              <a:t>10/19/2014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EB6E-5CA3-4B05-880A-0C175D764A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gironsec.com/typical_report.tx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joe@gironsec.com" TargetMode="External"/><Relationship Id="rId2" Type="http://schemas.openxmlformats.org/officeDocument/2006/relationships/hyperlink" Target="http://www.offensivecomputing.net/" TargetMode="External"/><Relationship Id="rId1" Type="http://schemas.openxmlformats.org/officeDocument/2006/relationships/slideLayout" Target="../slideLayouts/slideLayout2.xml"/><Relationship Id="rId4" Type="http://schemas.openxmlformats.org/officeDocument/2006/relationships/hyperlink" Target="http://syrianmalware.net/"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woodmann.com/collaborative/tools/index.php/Category:RCE_Tools" TargetMode="External"/><Relationship Id="rId2" Type="http://schemas.openxmlformats.org/officeDocument/2006/relationships/hyperlink" Target="https://code.google.com/p/corkami/" TargetMode="External"/><Relationship Id="rId1" Type="http://schemas.openxmlformats.org/officeDocument/2006/relationships/slideLayout" Target="../slideLayouts/slideLayout2.xml"/><Relationship Id="rId5" Type="http://schemas.openxmlformats.org/officeDocument/2006/relationships/hyperlink" Target="http://gironsec.com/blog/" TargetMode="External"/><Relationship Id="rId4" Type="http://schemas.openxmlformats.org/officeDocument/2006/relationships/hyperlink" Target="http://reddit.com/r/ReverseEngineerin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Joe@gironsec.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8600"/>
            <a:ext cx="6280803" cy="1467731"/>
          </a:xfrm>
        </p:spPr>
        <p:txBody>
          <a:bodyPr>
            <a:normAutofit/>
          </a:bodyPr>
          <a:lstStyle/>
          <a:p>
            <a:r>
              <a:rPr lang="en-US" dirty="0" smtClean="0"/>
              <a:t>Reverse Engineering Malware For </a:t>
            </a:r>
            <a:r>
              <a:rPr lang="en-US" dirty="0" err="1" smtClean="0"/>
              <a:t>Newbies</a:t>
            </a:r>
            <a:endParaRPr lang="en-US" dirty="0"/>
          </a:p>
        </p:txBody>
      </p:sp>
      <p:sp>
        <p:nvSpPr>
          <p:cNvPr id="3" name="Subtitle 2"/>
          <p:cNvSpPr>
            <a:spLocks noGrp="1"/>
          </p:cNvSpPr>
          <p:nvPr>
            <p:ph type="subTitle" idx="1"/>
          </p:nvPr>
        </p:nvSpPr>
        <p:spPr>
          <a:xfrm>
            <a:off x="1371600" y="4648200"/>
            <a:ext cx="6553200" cy="1752600"/>
          </a:xfrm>
        </p:spPr>
        <p:txBody>
          <a:bodyPr/>
          <a:lstStyle/>
          <a:p>
            <a:r>
              <a:rPr lang="en-US" dirty="0" smtClean="0"/>
              <a:t>A guide for those of you who want to break into the fun world of malware.</a:t>
            </a:r>
            <a:endParaRPr lang="en-US" dirty="0"/>
          </a:p>
        </p:txBody>
      </p:sp>
      <p:pic>
        <p:nvPicPr>
          <p:cNvPr id="1026" name="Picture 2" descr="A:\pix\1derf.jpg"/>
          <p:cNvPicPr>
            <a:picLocks noChangeAspect="1" noChangeArrowheads="1"/>
          </p:cNvPicPr>
          <p:nvPr/>
        </p:nvPicPr>
        <p:blipFill>
          <a:blip r:embed="rId2" cstate="print"/>
          <a:srcRect/>
          <a:stretch>
            <a:fillRect/>
          </a:stretch>
        </p:blipFill>
        <p:spPr bwMode="auto">
          <a:xfrm>
            <a:off x="1371600" y="1752600"/>
            <a:ext cx="2532062" cy="2420353"/>
          </a:xfrm>
          <a:prstGeom prst="rect">
            <a:avLst/>
          </a:prstGeom>
          <a:noFill/>
        </p:spPr>
      </p:pic>
      <p:pic>
        <p:nvPicPr>
          <p:cNvPr id="1027" name="Picture 3" descr="D:\downloads\kek\errr.PNG"/>
          <p:cNvPicPr>
            <a:picLocks noChangeAspect="1" noChangeArrowheads="1"/>
          </p:cNvPicPr>
          <p:nvPr/>
        </p:nvPicPr>
        <p:blipFill>
          <a:blip r:embed="rId3" cstate="print"/>
          <a:srcRect/>
          <a:stretch>
            <a:fillRect/>
          </a:stretch>
        </p:blipFill>
        <p:spPr bwMode="auto">
          <a:xfrm>
            <a:off x="4267200" y="1905000"/>
            <a:ext cx="3305175" cy="21812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Breakpoints</a:t>
            </a:r>
            <a:endParaRPr lang="en-US" dirty="0"/>
          </a:p>
        </p:txBody>
      </p:sp>
      <p:sp>
        <p:nvSpPr>
          <p:cNvPr id="4" name="TextBox 3"/>
          <p:cNvSpPr txBox="1"/>
          <p:nvPr/>
        </p:nvSpPr>
        <p:spPr>
          <a:xfrm>
            <a:off x="304800" y="1447800"/>
            <a:ext cx="8534400" cy="4216539"/>
          </a:xfrm>
          <a:prstGeom prst="rect">
            <a:avLst/>
          </a:prstGeom>
          <a:noFill/>
        </p:spPr>
        <p:txBody>
          <a:bodyPr wrap="square" rtlCol="0">
            <a:spAutoFit/>
          </a:bodyPr>
          <a:lstStyle/>
          <a:p>
            <a:r>
              <a:rPr lang="en-US" sz="2400" dirty="0" smtClean="0"/>
              <a:t>Hardware breakpoints are </a:t>
            </a:r>
            <a:r>
              <a:rPr lang="en-US" sz="2400" dirty="0" smtClean="0"/>
              <a:t>different from their software counterparts. They use the int1 instruction and are used for single stepping in conjunction with debug </a:t>
            </a:r>
            <a:r>
              <a:rPr lang="en-US" sz="2400" dirty="0" smtClean="0"/>
              <a:t>registers. There are 8 total, but only the first 4 are used. DR0-3. Sometimes it is preferable to use hardware breakpoints when normal software breakpoints fail such as when a program computes a checksum. </a:t>
            </a:r>
            <a:endParaRPr lang="en-US" sz="2400" dirty="0" smtClean="0"/>
          </a:p>
          <a:p>
            <a:r>
              <a:rPr lang="en-US" sz="2400" dirty="0" smtClean="0"/>
              <a:t>Software </a:t>
            </a:r>
            <a:r>
              <a:rPr lang="en-US" sz="2400" dirty="0" smtClean="0"/>
              <a:t>breakpoints are inserted into a program (albeit briefly) and thus, change the program. Hardware breakpoints however are not and rely </a:t>
            </a:r>
            <a:r>
              <a:rPr lang="en-US" sz="2400" dirty="0" smtClean="0"/>
              <a:t>on </a:t>
            </a:r>
            <a:r>
              <a:rPr lang="en-US" sz="2400" dirty="0" smtClean="0"/>
              <a:t>those 4 debug registers. This means however you are limited to 4 breakpoints which kind of sucks.</a:t>
            </a:r>
          </a:p>
          <a:p>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Opcodes</a:t>
            </a:r>
            <a:endParaRPr lang="en-US" dirty="0"/>
          </a:p>
        </p:txBody>
      </p:sp>
      <p:pic>
        <p:nvPicPr>
          <p:cNvPr id="3074" name="Picture 2" descr="D:\downloads\kek\opcodes.png"/>
          <p:cNvPicPr>
            <a:picLocks noChangeAspect="1" noChangeArrowheads="1"/>
          </p:cNvPicPr>
          <p:nvPr/>
        </p:nvPicPr>
        <p:blipFill>
          <a:blip r:embed="rId2" cstate="print"/>
          <a:srcRect/>
          <a:stretch>
            <a:fillRect/>
          </a:stretch>
        </p:blipFill>
        <p:spPr bwMode="auto">
          <a:xfrm>
            <a:off x="5334000" y="1371600"/>
            <a:ext cx="3562350" cy="5048250"/>
          </a:xfrm>
          <a:prstGeom prst="rect">
            <a:avLst/>
          </a:prstGeom>
          <a:noFill/>
        </p:spPr>
      </p:pic>
      <p:sp>
        <p:nvSpPr>
          <p:cNvPr id="5" name="TextBox 4"/>
          <p:cNvSpPr txBox="1"/>
          <p:nvPr/>
        </p:nvSpPr>
        <p:spPr>
          <a:xfrm>
            <a:off x="381000" y="2133600"/>
            <a:ext cx="5029200" cy="3816429"/>
          </a:xfrm>
          <a:prstGeom prst="rect">
            <a:avLst/>
          </a:prstGeom>
          <a:noFill/>
        </p:spPr>
        <p:txBody>
          <a:bodyPr wrap="square" rtlCol="0">
            <a:spAutoFit/>
          </a:bodyPr>
          <a:lstStyle/>
          <a:p>
            <a:r>
              <a:rPr lang="en-US" sz="3200" dirty="0" err="1" smtClean="0"/>
              <a:t>Opcodes</a:t>
            </a:r>
            <a:r>
              <a:rPr lang="en-US" sz="3200" dirty="0" smtClean="0"/>
              <a:t> are the hexadecimal representation of assembly instructions</a:t>
            </a:r>
            <a:r>
              <a:rPr lang="en-US" sz="3200" dirty="0" smtClean="0"/>
              <a:t>.</a:t>
            </a:r>
          </a:p>
          <a:p>
            <a:r>
              <a:rPr lang="en-US" sz="3200" dirty="0" smtClean="0"/>
              <a:t>The </a:t>
            </a:r>
            <a:r>
              <a:rPr lang="en-US" sz="3200" dirty="0" smtClean="0"/>
              <a:t>stuff you'll see if you were to view the </a:t>
            </a:r>
            <a:r>
              <a:rPr lang="en-US" sz="3200" dirty="0" smtClean="0"/>
              <a:t>executable </a:t>
            </a:r>
            <a:r>
              <a:rPr lang="en-US" sz="3200" dirty="0" smtClean="0"/>
              <a:t>in a hex editor</a:t>
            </a:r>
            <a:r>
              <a:rPr lang="en-US" sz="3200" dirty="0" smtClean="0"/>
              <a:t>. YARA rules match </a:t>
            </a:r>
            <a:r>
              <a:rPr lang="en-US" sz="3200" dirty="0" err="1" smtClean="0"/>
              <a:t>opcodes</a:t>
            </a:r>
            <a:r>
              <a:rPr lang="en-US" sz="3200" dirty="0" smtClean="0"/>
              <a:t>.</a:t>
            </a:r>
            <a:endParaRPr lang="en-US" sz="32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a:t>
            </a:r>
            <a:endParaRPr lang="en-US" dirty="0"/>
          </a:p>
        </p:txBody>
      </p:sp>
      <p:sp>
        <p:nvSpPr>
          <p:cNvPr id="3" name="Content Placeholder 2"/>
          <p:cNvSpPr>
            <a:spLocks noGrp="1"/>
          </p:cNvSpPr>
          <p:nvPr>
            <p:ph idx="1"/>
          </p:nvPr>
        </p:nvSpPr>
        <p:spPr>
          <a:xfrm>
            <a:off x="0" y="1600200"/>
            <a:ext cx="4419600" cy="5029200"/>
          </a:xfrm>
        </p:spPr>
        <p:txBody>
          <a:bodyPr>
            <a:normAutofit fontScale="92500"/>
          </a:bodyPr>
          <a:lstStyle/>
          <a:p>
            <a:pPr>
              <a:buNone/>
            </a:pPr>
            <a:r>
              <a:rPr lang="en-US" sz="2800" dirty="0" smtClean="0"/>
              <a:t>     A run trace is an excellent debugging technique that allows a reverse engineer to “trace” execution flow based on certain parameters. Rather than going sequentially through a program, one can define a base line, and track backwards the flow of execution by tracing where and how a program will run.</a:t>
            </a:r>
            <a:endParaRPr lang="en-US" sz="2800" dirty="0"/>
          </a:p>
        </p:txBody>
      </p:sp>
      <p:pic>
        <p:nvPicPr>
          <p:cNvPr id="1026" name="Picture 2" descr="A:\pix\runtrace.png"/>
          <p:cNvPicPr>
            <a:picLocks noChangeAspect="1" noChangeArrowheads="1"/>
          </p:cNvPicPr>
          <p:nvPr/>
        </p:nvPicPr>
        <p:blipFill>
          <a:blip r:embed="rId2" cstate="print"/>
          <a:srcRect/>
          <a:stretch>
            <a:fillRect/>
          </a:stretch>
        </p:blipFill>
        <p:spPr bwMode="auto">
          <a:xfrm>
            <a:off x="4495800" y="1752600"/>
            <a:ext cx="4529931" cy="3962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THE POWER!!!</a:t>
            </a:r>
            <a:endParaRPr lang="en-US" dirty="0"/>
          </a:p>
        </p:txBody>
      </p:sp>
      <p:sp>
        <p:nvSpPr>
          <p:cNvPr id="4" name="TextBox 3"/>
          <p:cNvSpPr txBox="1"/>
          <p:nvPr/>
        </p:nvSpPr>
        <p:spPr>
          <a:xfrm>
            <a:off x="228600" y="1371600"/>
            <a:ext cx="4572001" cy="4801314"/>
          </a:xfrm>
          <a:prstGeom prst="rect">
            <a:avLst/>
          </a:prstGeom>
          <a:noFill/>
        </p:spPr>
        <p:txBody>
          <a:bodyPr wrap="square" rtlCol="0">
            <a:spAutoFit/>
          </a:bodyPr>
          <a:lstStyle/>
          <a:p>
            <a:r>
              <a:rPr lang="en-US" sz="2400" dirty="0" smtClean="0"/>
              <a:t>With a debugger you have total control over the program and you should never forget that. If you see a function that looks juicy in IDA, but see no plausible way to get there via </a:t>
            </a:r>
            <a:r>
              <a:rPr lang="en-US" sz="2400" dirty="0" err="1" smtClean="0"/>
              <a:t>xrefs</a:t>
            </a:r>
            <a:r>
              <a:rPr lang="en-US" sz="2400" dirty="0" smtClean="0"/>
              <a:t>, nothing is stopping you from jumping to it. Just modify the program's prolog to </a:t>
            </a:r>
            <a:r>
              <a:rPr lang="en-US" sz="2400" dirty="0" err="1" smtClean="0"/>
              <a:t>jmp</a:t>
            </a:r>
            <a:r>
              <a:rPr lang="en-US" sz="2400" dirty="0" smtClean="0"/>
              <a:t> 0xwherever. This works well especially if the function takes no arguments, otherwise except funky output or an app crash.</a:t>
            </a:r>
          </a:p>
          <a:p>
            <a:endParaRPr lang="en-US" dirty="0"/>
          </a:p>
        </p:txBody>
      </p:sp>
      <p:pic>
        <p:nvPicPr>
          <p:cNvPr id="25602" name="Picture 2" descr="http://fc00.deviantart.net/fs30/i/2008/130/7/2/heman_by_lroyburch.jpg"/>
          <p:cNvPicPr>
            <a:picLocks noChangeAspect="1" noChangeArrowheads="1"/>
          </p:cNvPicPr>
          <p:nvPr/>
        </p:nvPicPr>
        <p:blipFill>
          <a:blip r:embed="rId2" cstate="print"/>
          <a:srcRect/>
          <a:stretch>
            <a:fillRect/>
          </a:stretch>
        </p:blipFill>
        <p:spPr bwMode="auto">
          <a:xfrm>
            <a:off x="4782374" y="1524000"/>
            <a:ext cx="3886858" cy="4495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Jump2self</a:t>
            </a:r>
            <a:endParaRPr lang="en-US" dirty="0"/>
          </a:p>
        </p:txBody>
      </p:sp>
      <p:sp>
        <p:nvSpPr>
          <p:cNvPr id="3" name="Content Placeholder 2"/>
          <p:cNvSpPr>
            <a:spLocks noGrp="1"/>
          </p:cNvSpPr>
          <p:nvPr>
            <p:ph idx="1"/>
          </p:nvPr>
        </p:nvSpPr>
        <p:spPr/>
        <p:txBody>
          <a:bodyPr>
            <a:normAutofit lnSpcReduction="10000"/>
          </a:bodyPr>
          <a:lstStyle/>
          <a:p>
            <a:r>
              <a:rPr lang="en-US" dirty="0" smtClean="0"/>
              <a:t>One of those old school tricks  any assembly guru will tell you where which you jump 2 bytes forward and the jump itself is 2 bytes. Jump to yourself. An infinite loop. In x86 </a:t>
            </a:r>
            <a:r>
              <a:rPr lang="en-US" dirty="0" err="1" smtClean="0"/>
              <a:t>asm</a:t>
            </a:r>
            <a:r>
              <a:rPr lang="en-US" dirty="0" smtClean="0"/>
              <a:t>, the </a:t>
            </a:r>
            <a:r>
              <a:rPr lang="en-US" dirty="0" err="1" smtClean="0"/>
              <a:t>opcodes</a:t>
            </a:r>
            <a:r>
              <a:rPr lang="en-US" dirty="0" smtClean="0"/>
              <a:t> are 0xEB 0xFE.</a:t>
            </a:r>
          </a:p>
          <a:p>
            <a:r>
              <a:rPr lang="en-US" dirty="0" smtClean="0"/>
              <a:t>From time to time I use this trick, for example when a new process is created of the same program and I want to continue execution before the app is run.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Basic Debugger Usage</a:t>
            </a:r>
            <a:endParaRPr lang="en-US" dirty="0"/>
          </a:p>
        </p:txBody>
      </p:sp>
      <p:sp>
        <p:nvSpPr>
          <p:cNvPr id="6" name="TextBox 5"/>
          <p:cNvSpPr txBox="1"/>
          <p:nvPr/>
        </p:nvSpPr>
        <p:spPr>
          <a:xfrm>
            <a:off x="1981200" y="1295400"/>
            <a:ext cx="5105400" cy="646331"/>
          </a:xfrm>
          <a:prstGeom prst="rect">
            <a:avLst/>
          </a:prstGeom>
          <a:noFill/>
        </p:spPr>
        <p:txBody>
          <a:bodyPr wrap="square" rtlCol="0">
            <a:spAutoFit/>
          </a:bodyPr>
          <a:lstStyle/>
          <a:p>
            <a:r>
              <a:rPr lang="en-US" dirty="0" smtClean="0"/>
              <a:t>Load up the program ‘debuggertest1.exe’ from your ‘Samples’ folder.</a:t>
            </a:r>
            <a:endParaRPr lang="en-US" dirty="0"/>
          </a:p>
        </p:txBody>
      </p:sp>
      <p:pic>
        <p:nvPicPr>
          <p:cNvPr id="9220" name="Picture 4" descr="A:\pix\Reactions\1337311004579.png"/>
          <p:cNvPicPr>
            <a:picLocks noChangeAspect="1" noChangeArrowheads="1"/>
          </p:cNvPicPr>
          <p:nvPr/>
        </p:nvPicPr>
        <p:blipFill>
          <a:blip r:embed="rId2" cstate="print"/>
          <a:srcRect/>
          <a:stretch>
            <a:fillRect/>
          </a:stretch>
        </p:blipFill>
        <p:spPr bwMode="auto">
          <a:xfrm>
            <a:off x="2514600" y="2095500"/>
            <a:ext cx="4762500" cy="4762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Patching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Patching is the process of adding or removing assembly instructions in an exe without source code. It could be something as simple as changing conditional </a:t>
            </a:r>
            <a:r>
              <a:rPr lang="en-US" dirty="0" err="1" smtClean="0"/>
              <a:t>jmp</a:t>
            </a:r>
            <a:r>
              <a:rPr lang="en-US" dirty="0" smtClean="0"/>
              <a:t> to always return true/false, or it could be something complex such as hollowing out a piece of memory and injecting entire functions within and calling them.</a:t>
            </a:r>
          </a:p>
          <a:p>
            <a:r>
              <a:rPr lang="en-US" dirty="0" smtClean="0"/>
              <a:t>Patching can be done with a hex editor, a debugger, or even via the </a:t>
            </a:r>
            <a:r>
              <a:rPr lang="en-US" dirty="0" err="1" smtClean="0"/>
              <a:t>WriteProcessMemory</a:t>
            </a:r>
            <a:r>
              <a:rPr lang="en-US" dirty="0" smtClean="0"/>
              <a:t> API which is how most video game trainers do it.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Patching P2</a:t>
            </a:r>
            <a:endParaRPr lang="en-US" dirty="0"/>
          </a:p>
        </p:txBody>
      </p:sp>
      <p:pic>
        <p:nvPicPr>
          <p:cNvPr id="26625" name="Picture 1" descr="D:\downloads\kek\patchAfter.PNG"/>
          <p:cNvPicPr>
            <a:picLocks noChangeAspect="1" noChangeArrowheads="1"/>
          </p:cNvPicPr>
          <p:nvPr/>
        </p:nvPicPr>
        <p:blipFill>
          <a:blip r:embed="rId2" cstate="print"/>
          <a:srcRect/>
          <a:stretch>
            <a:fillRect/>
          </a:stretch>
        </p:blipFill>
        <p:spPr bwMode="auto">
          <a:xfrm>
            <a:off x="3581400" y="1071666"/>
            <a:ext cx="5429250" cy="5786334"/>
          </a:xfrm>
          <a:prstGeom prst="rect">
            <a:avLst/>
          </a:prstGeom>
          <a:noFill/>
        </p:spPr>
      </p:pic>
      <p:sp>
        <p:nvSpPr>
          <p:cNvPr id="6" name="TextBox 5"/>
          <p:cNvSpPr txBox="1"/>
          <p:nvPr/>
        </p:nvSpPr>
        <p:spPr>
          <a:xfrm>
            <a:off x="228600" y="1447800"/>
            <a:ext cx="3066032" cy="1754326"/>
          </a:xfrm>
          <a:prstGeom prst="rect">
            <a:avLst/>
          </a:prstGeom>
          <a:noFill/>
        </p:spPr>
        <p:txBody>
          <a:bodyPr wrap="none" rtlCol="0">
            <a:spAutoFit/>
          </a:bodyPr>
          <a:lstStyle/>
          <a:p>
            <a:r>
              <a:rPr lang="en-US" dirty="0" smtClean="0"/>
              <a:t>Immunity Debugger has all </a:t>
            </a:r>
          </a:p>
          <a:p>
            <a:r>
              <a:rPr lang="en-US" dirty="0" smtClean="0"/>
              <a:t>o</a:t>
            </a:r>
            <a:r>
              <a:rPr lang="en-US" dirty="0" smtClean="0"/>
              <a:t>f the necessary capabilities </a:t>
            </a:r>
          </a:p>
          <a:p>
            <a:r>
              <a:rPr lang="en-US" dirty="0" smtClean="0"/>
              <a:t>t</a:t>
            </a:r>
            <a:r>
              <a:rPr lang="en-US" dirty="0" smtClean="0"/>
              <a:t>o perform on the fly patching.</a:t>
            </a:r>
          </a:p>
          <a:p>
            <a:r>
              <a:rPr lang="en-US" dirty="0" smtClean="0"/>
              <a:t>Simply right click and choose</a:t>
            </a:r>
          </a:p>
          <a:p>
            <a:r>
              <a:rPr lang="en-US" dirty="0" smtClean="0"/>
              <a:t>‘assemble’. Immunity will also </a:t>
            </a:r>
          </a:p>
          <a:p>
            <a:r>
              <a:rPr lang="en-US" dirty="0" smtClean="0"/>
              <a:t>auto-correct for alignment.</a:t>
            </a:r>
            <a:endParaRPr lang="en-US" dirty="0"/>
          </a:p>
        </p:txBody>
      </p:sp>
      <p:sp>
        <p:nvSpPr>
          <p:cNvPr id="7" name="TextBox 6"/>
          <p:cNvSpPr txBox="1"/>
          <p:nvPr/>
        </p:nvSpPr>
        <p:spPr>
          <a:xfrm>
            <a:off x="228600" y="3581400"/>
            <a:ext cx="3124200" cy="1477328"/>
          </a:xfrm>
          <a:prstGeom prst="rect">
            <a:avLst/>
          </a:prstGeom>
          <a:noFill/>
        </p:spPr>
        <p:txBody>
          <a:bodyPr wrap="square" rtlCol="0">
            <a:spAutoFit/>
          </a:bodyPr>
          <a:lstStyle/>
          <a:p>
            <a:r>
              <a:rPr lang="en-US" dirty="0" smtClean="0"/>
              <a:t>Saving your patches is as easy as right clicking and choosing the option 'copy to executable', then selecting the sub option 'all modifications'.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Malware Analysis</a:t>
            </a:r>
            <a:endParaRPr lang="en-US" dirty="0"/>
          </a:p>
        </p:txBody>
      </p:sp>
      <p:sp>
        <p:nvSpPr>
          <p:cNvPr id="4" name="TextBox 3"/>
          <p:cNvSpPr txBox="1"/>
          <p:nvPr/>
        </p:nvSpPr>
        <p:spPr>
          <a:xfrm>
            <a:off x="381000" y="1600200"/>
            <a:ext cx="8229600" cy="1477328"/>
          </a:xfrm>
          <a:prstGeom prst="rect">
            <a:avLst/>
          </a:prstGeom>
          <a:noFill/>
        </p:spPr>
        <p:txBody>
          <a:bodyPr wrap="square" rtlCol="0">
            <a:spAutoFit/>
          </a:bodyPr>
          <a:lstStyle/>
          <a:p>
            <a:r>
              <a:rPr lang="en-US" dirty="0" smtClean="0"/>
              <a:t>Here we go over a very basic sample &lt;order_report_id_34872384972398472398.exe&gt;</a:t>
            </a:r>
          </a:p>
          <a:p>
            <a:endParaRPr lang="en-US" dirty="0" smtClean="0"/>
          </a:p>
          <a:p>
            <a:r>
              <a:rPr lang="en-US" dirty="0" smtClean="0"/>
              <a:t>It will be in the folder named ‘samples’ on the drives I handed out. Open it up in your debugger / VM and we’ll go over it together.</a:t>
            </a:r>
            <a:endParaRPr lang="en-US" dirty="0" smtClean="0"/>
          </a:p>
          <a:p>
            <a:endParaRPr lang="en-US" dirty="0"/>
          </a:p>
        </p:txBody>
      </p:sp>
      <p:pic>
        <p:nvPicPr>
          <p:cNvPr id="7172" name="Picture 4" descr="A:\pix\Reactions\1337308764542.png"/>
          <p:cNvPicPr>
            <a:picLocks noChangeAspect="1" noChangeArrowheads="1"/>
          </p:cNvPicPr>
          <p:nvPr/>
        </p:nvPicPr>
        <p:blipFill>
          <a:blip r:embed="rId2" cstate="print"/>
          <a:srcRect/>
          <a:stretch>
            <a:fillRect/>
          </a:stretch>
        </p:blipFill>
        <p:spPr bwMode="auto">
          <a:xfrm>
            <a:off x="2133600" y="2763837"/>
            <a:ext cx="4094163" cy="40941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08038"/>
          </a:xfrm>
        </p:spPr>
        <p:txBody>
          <a:bodyPr/>
          <a:lstStyle/>
          <a:p>
            <a:r>
              <a:rPr lang="en-US" dirty="0" smtClean="0"/>
              <a:t>Reporting</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524000" y="2819400"/>
            <a:ext cx="6033188" cy="3781425"/>
          </a:xfrm>
          <a:prstGeom prst="rect">
            <a:avLst/>
          </a:prstGeom>
          <a:noFill/>
          <a:ln w="9525">
            <a:noFill/>
            <a:miter lim="800000"/>
            <a:headEnd/>
            <a:tailEnd/>
          </a:ln>
        </p:spPr>
      </p:pic>
      <p:sp>
        <p:nvSpPr>
          <p:cNvPr id="6" name="TextBox 5"/>
          <p:cNvSpPr txBox="1"/>
          <p:nvPr/>
        </p:nvSpPr>
        <p:spPr>
          <a:xfrm>
            <a:off x="1066800" y="1295400"/>
            <a:ext cx="7010400" cy="1754326"/>
          </a:xfrm>
          <a:prstGeom prst="rect">
            <a:avLst/>
          </a:prstGeom>
          <a:noFill/>
        </p:spPr>
        <p:txBody>
          <a:bodyPr wrap="square" rtlCol="0">
            <a:spAutoFit/>
          </a:bodyPr>
          <a:lstStyle/>
          <a:p>
            <a:r>
              <a:rPr lang="en-US" dirty="0" smtClean="0"/>
              <a:t>There is no “typical” reporting structure when it comes to classifying / documenting malware, however I like to keep my reports with the most essential fields such as the MD5, API’s, C&amp;C IP’s, and IOC’s</a:t>
            </a:r>
          </a:p>
          <a:p>
            <a:r>
              <a:rPr lang="en-US" dirty="0" smtClean="0"/>
              <a:t>Its good to keep reports descriptive, but do not go overboard.</a:t>
            </a:r>
          </a:p>
          <a:p>
            <a:r>
              <a:rPr lang="en-US" dirty="0" smtClean="0"/>
              <a:t>Example </a:t>
            </a:r>
            <a:r>
              <a:rPr lang="en-US" dirty="0" smtClean="0"/>
              <a:t>of one of my reports: </a:t>
            </a:r>
            <a:r>
              <a:rPr lang="en-US" dirty="0" smtClean="0">
                <a:hlinkClick r:id="rId3"/>
              </a:rPr>
              <a:t>http://gironsec.com/typical_report.txt</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Going To Cover</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r>
              <a:rPr lang="en-US" dirty="0" smtClean="0"/>
              <a:t>Basic x86/64 ASM</a:t>
            </a:r>
          </a:p>
          <a:p>
            <a:r>
              <a:rPr lang="en-US" dirty="0" smtClean="0"/>
              <a:t>Tools of the trade</a:t>
            </a:r>
          </a:p>
          <a:p>
            <a:r>
              <a:rPr lang="en-US" dirty="0" smtClean="0"/>
              <a:t>Setting up an environment</a:t>
            </a:r>
          </a:p>
          <a:p>
            <a:r>
              <a:rPr lang="en-US" dirty="0" smtClean="0"/>
              <a:t>Intro to the Debugger </a:t>
            </a:r>
          </a:p>
          <a:p>
            <a:r>
              <a:rPr lang="en-US" dirty="0" smtClean="0"/>
              <a:t>Basic Debugger Usage</a:t>
            </a:r>
          </a:p>
          <a:p>
            <a:r>
              <a:rPr lang="en-US" dirty="0" smtClean="0"/>
              <a:t>Reporting</a:t>
            </a:r>
          </a:p>
          <a:p>
            <a:endParaRPr lang="en-US" dirty="0" smtClean="0"/>
          </a:p>
          <a:p>
            <a:endParaRPr lang="en-US" dirty="0"/>
          </a:p>
        </p:txBody>
      </p:sp>
      <p:sp>
        <p:nvSpPr>
          <p:cNvPr id="4" name="Content Placeholder 2"/>
          <p:cNvSpPr txBox="1">
            <a:spLocks/>
          </p:cNvSpPr>
          <p:nvPr/>
        </p:nvSpPr>
        <p:spPr>
          <a:xfrm>
            <a:off x="4800600" y="1600200"/>
            <a:ext cx="43434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Basic Malware Analysis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Unpacking</a:t>
            </a:r>
            <a:r>
              <a:rPr kumimoji="0" lang="en-US" sz="3200" b="0" i="0" u="none" strike="noStrike" kern="1200" cap="none" spc="0" normalizeH="0" noProof="0" dirty="0" smtClean="0">
                <a:ln>
                  <a:noFill/>
                </a:ln>
                <a:solidFill>
                  <a:schemeClr val="tx1"/>
                </a:solidFill>
                <a:effectLst/>
                <a:uLnTx/>
                <a:uFillTx/>
                <a:latin typeface="+mn-lt"/>
                <a:ea typeface="+mn-ea"/>
                <a:cs typeface="+mn-cs"/>
              </a:rPr>
              <a:t> 101</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Dynamic</a:t>
            </a:r>
            <a:r>
              <a:rPr kumimoji="0" lang="en-US" sz="3200" b="0" i="0" u="none" strike="noStrike" kern="1200" cap="none" spc="0" normalizeH="0" noProof="0" dirty="0" smtClean="0">
                <a:ln>
                  <a:noFill/>
                </a:ln>
                <a:solidFill>
                  <a:schemeClr val="tx1"/>
                </a:solidFill>
                <a:effectLst/>
                <a:uLnTx/>
                <a:uFillTx/>
                <a:latin typeface="+mn-lt"/>
                <a:ea typeface="+mn-ea"/>
                <a:cs typeface="+mn-cs"/>
              </a:rPr>
              <a:t> Analysis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Memory Analysis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Where to get malware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Help! I’m Stuck!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Additional Resources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Unpacking </a:t>
            </a:r>
            <a:r>
              <a:rPr lang="en-US" dirty="0" smtClean="0"/>
              <a:t>101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Most malware today is packed in some way to help get around AV signature detection</a:t>
            </a:r>
          </a:p>
          <a:p>
            <a:r>
              <a:rPr lang="en-US" dirty="0" smtClean="0"/>
              <a:t>There are over 8000 known packers out there, each with their own signatures.</a:t>
            </a:r>
          </a:p>
          <a:p>
            <a:r>
              <a:rPr lang="en-US" dirty="0" smtClean="0"/>
              <a:t>They can range from simple compression to full on encryption / debugger detection and generally make the life of the Malware Reverser a pain.</a:t>
            </a:r>
          </a:p>
          <a:p>
            <a:r>
              <a:rPr lang="en-US" dirty="0" smtClean="0"/>
              <a:t>Packers are not fool proof – the exe HAS to be decrypted / decompressed at SOME point in order to run </a:t>
            </a:r>
            <a:r>
              <a:rPr lang="en-US" dirty="0" smtClean="0"/>
              <a:t>on the OS.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print"/>
          <a:srcRect/>
          <a:stretch>
            <a:fillRect/>
          </a:stretch>
        </p:blipFill>
        <p:spPr bwMode="auto">
          <a:xfrm>
            <a:off x="123825" y="180975"/>
            <a:ext cx="8896350" cy="64960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Unpacking p2</a:t>
            </a:r>
            <a:endParaRPr lang="en-US" dirty="0"/>
          </a:p>
        </p:txBody>
      </p:sp>
      <p:sp>
        <p:nvSpPr>
          <p:cNvPr id="3" name="Content Placeholder 2"/>
          <p:cNvSpPr>
            <a:spLocks noGrp="1"/>
          </p:cNvSpPr>
          <p:nvPr>
            <p:ph idx="1"/>
          </p:nvPr>
        </p:nvSpPr>
        <p:spPr>
          <a:xfrm>
            <a:off x="152400" y="1295400"/>
            <a:ext cx="4572000" cy="5334000"/>
          </a:xfrm>
        </p:spPr>
        <p:txBody>
          <a:bodyPr>
            <a:noAutofit/>
          </a:bodyPr>
          <a:lstStyle/>
          <a:p>
            <a:pPr>
              <a:buNone/>
            </a:pPr>
            <a:r>
              <a:rPr lang="en-US" sz="1400" dirty="0" smtClean="0"/>
              <a:t>         Before </a:t>
            </a:r>
            <a:r>
              <a:rPr lang="en-US" sz="1400" dirty="0" smtClean="0"/>
              <a:t>we start to unpack, let's go over how we identify a program is packed to begin with. </a:t>
            </a:r>
          </a:p>
          <a:p>
            <a:r>
              <a:rPr lang="en-US" sz="1400" dirty="0" smtClean="0"/>
              <a:t>If in IDA we see a bunch of nothing such as hardly any imports, lots of BS in the data section</a:t>
            </a:r>
            <a:r>
              <a:rPr lang="en-US" sz="1400" dirty="0" smtClean="0"/>
              <a:t>.</a:t>
            </a:r>
            <a:endParaRPr lang="en-US" sz="1400" dirty="0" smtClean="0"/>
          </a:p>
          <a:p>
            <a:r>
              <a:rPr lang="en-US" sz="1400" dirty="0" smtClean="0"/>
              <a:t>We see odd named section headers. One can use 7zip sometimes to view section headers of executables, but generally you can do this with CFF explorer or IDA</a:t>
            </a:r>
            <a:r>
              <a:rPr lang="en-US" sz="1400" dirty="0" smtClean="0"/>
              <a:t>.</a:t>
            </a:r>
            <a:endParaRPr lang="en-US" sz="1400" dirty="0" smtClean="0"/>
          </a:p>
          <a:p>
            <a:r>
              <a:rPr lang="en-US" sz="1400" dirty="0" err="1" smtClean="0"/>
              <a:t>HookAnalyser</a:t>
            </a:r>
            <a:r>
              <a:rPr lang="en-US" sz="1400" dirty="0" smtClean="0"/>
              <a:t> comes with a decent packer database with something like 4400 different packer signatures. </a:t>
            </a:r>
          </a:p>
          <a:p>
            <a:r>
              <a:rPr lang="en-US" sz="1400" dirty="0" smtClean="0"/>
              <a:t>Hands </a:t>
            </a:r>
            <a:r>
              <a:rPr lang="en-US" sz="1400" dirty="0" smtClean="0"/>
              <a:t>down the best packer identifier in my opinion is </a:t>
            </a:r>
            <a:r>
              <a:rPr lang="en-US" sz="1400" dirty="0" err="1" smtClean="0"/>
              <a:t>exeinfo</a:t>
            </a:r>
            <a:r>
              <a:rPr lang="en-US" sz="1400" dirty="0" smtClean="0"/>
              <a:t>. it beats </a:t>
            </a:r>
            <a:r>
              <a:rPr lang="en-US" sz="1400" dirty="0" err="1" smtClean="0"/>
              <a:t>HookAnalyser's</a:t>
            </a:r>
            <a:r>
              <a:rPr lang="en-US" sz="1400" dirty="0" smtClean="0"/>
              <a:t> db with a grand total of 7075 packer signatures. Not only will it tell you who packed an exe, it will provide a link for how to unpack it. Thanks guys</a:t>
            </a:r>
            <a:r>
              <a:rPr lang="en-US" sz="1400" dirty="0" smtClean="0"/>
              <a:t>!</a:t>
            </a:r>
            <a:endParaRPr lang="en-US" sz="1400" dirty="0" smtClean="0"/>
          </a:p>
          <a:p>
            <a:r>
              <a:rPr lang="en-US" sz="1400" dirty="0" smtClean="0"/>
              <a:t>Once </a:t>
            </a:r>
            <a:r>
              <a:rPr lang="en-US" sz="1400" dirty="0" smtClean="0"/>
              <a:t>we know what kind of packer is used (if any) we can begin our unpacking. Be forewarned through, some packers are hard to get around. Really hard. At some point it becomes not worth it in which case we might want to skip the entire reversing process from a debugger level and instead opt for the live analysis tools to save time and a major </a:t>
            </a:r>
            <a:r>
              <a:rPr lang="en-US" sz="1400" dirty="0" err="1" smtClean="0"/>
              <a:t>migrane</a:t>
            </a:r>
            <a:r>
              <a:rPr lang="en-US" sz="1400" dirty="0" smtClean="0"/>
              <a:t>. Don't feel bad if you can't get around a packer, it happens to me from time to time. </a:t>
            </a:r>
            <a:endParaRPr lang="en-US" sz="1400" dirty="0"/>
          </a:p>
        </p:txBody>
      </p:sp>
      <p:pic>
        <p:nvPicPr>
          <p:cNvPr id="4098" name="Picture 2"/>
          <p:cNvPicPr>
            <a:picLocks noChangeAspect="1" noChangeArrowheads="1"/>
          </p:cNvPicPr>
          <p:nvPr/>
        </p:nvPicPr>
        <p:blipFill>
          <a:blip r:embed="rId2" cstate="print"/>
          <a:srcRect/>
          <a:stretch>
            <a:fillRect/>
          </a:stretch>
        </p:blipFill>
        <p:spPr bwMode="auto">
          <a:xfrm>
            <a:off x="4953000" y="2362200"/>
            <a:ext cx="3962400" cy="316523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Unpacking p3</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810000" y="1447800"/>
            <a:ext cx="5192492" cy="5292200"/>
          </a:xfrm>
          <a:prstGeom prst="rect">
            <a:avLst/>
          </a:prstGeom>
          <a:noFill/>
          <a:ln w="9525">
            <a:noFill/>
            <a:miter lim="800000"/>
            <a:headEnd/>
            <a:tailEnd/>
          </a:ln>
        </p:spPr>
      </p:pic>
      <p:sp>
        <p:nvSpPr>
          <p:cNvPr id="5" name="TextBox 4"/>
          <p:cNvSpPr txBox="1"/>
          <p:nvPr/>
        </p:nvSpPr>
        <p:spPr>
          <a:xfrm>
            <a:off x="76200" y="1371600"/>
            <a:ext cx="3733800" cy="4154984"/>
          </a:xfrm>
          <a:prstGeom prst="rect">
            <a:avLst/>
          </a:prstGeom>
          <a:noFill/>
        </p:spPr>
        <p:txBody>
          <a:bodyPr wrap="square" rtlCol="0">
            <a:spAutoFit/>
          </a:bodyPr>
          <a:lstStyle/>
          <a:p>
            <a:r>
              <a:rPr lang="en-US" sz="2400" dirty="0" err="1" smtClean="0"/>
              <a:t>Pic</a:t>
            </a:r>
            <a:r>
              <a:rPr lang="en-US" sz="2400" dirty="0" smtClean="0"/>
              <a:t> on the left demonstrates </a:t>
            </a:r>
            <a:r>
              <a:rPr lang="en-US" sz="2400" dirty="0" err="1" smtClean="0"/>
              <a:t>HookAnalyzer</a:t>
            </a:r>
            <a:r>
              <a:rPr lang="en-US" sz="2400" dirty="0" smtClean="0"/>
              <a:t> running an analysis on a UPX packed binary. It’s not a perfect tool, if you’ll notice the false positive of supposed NOP instructions. The nice thing about </a:t>
            </a:r>
            <a:r>
              <a:rPr lang="en-US" sz="2400" dirty="0" err="1" smtClean="0"/>
              <a:t>HookAnalyser</a:t>
            </a:r>
            <a:r>
              <a:rPr lang="en-US" sz="2400" dirty="0" smtClean="0"/>
              <a:t> is it will extract IP addresses for you automatically – very useful for malware analysis.</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Unpacking p4</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4191000" y="3733800"/>
            <a:ext cx="4724400" cy="2983999"/>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181475" y="1371600"/>
            <a:ext cx="4733925" cy="2343150"/>
          </a:xfrm>
          <a:prstGeom prst="rect">
            <a:avLst/>
          </a:prstGeom>
          <a:noFill/>
          <a:ln w="9525">
            <a:noFill/>
            <a:miter lim="800000"/>
            <a:headEnd/>
            <a:tailEnd/>
          </a:ln>
        </p:spPr>
      </p:pic>
      <p:sp>
        <p:nvSpPr>
          <p:cNvPr id="8" name="TextBox 7"/>
          <p:cNvSpPr txBox="1"/>
          <p:nvPr/>
        </p:nvSpPr>
        <p:spPr>
          <a:xfrm>
            <a:off x="152400" y="1371600"/>
            <a:ext cx="3810000" cy="4154984"/>
          </a:xfrm>
          <a:prstGeom prst="rect">
            <a:avLst/>
          </a:prstGeom>
          <a:noFill/>
        </p:spPr>
        <p:txBody>
          <a:bodyPr wrap="square" rtlCol="0">
            <a:spAutoFit/>
          </a:bodyPr>
          <a:lstStyle/>
          <a:p>
            <a:r>
              <a:rPr lang="en-US" sz="2400" dirty="0" smtClean="0"/>
              <a:t>When it comes to identifying packers, there is no tool better than </a:t>
            </a:r>
            <a:r>
              <a:rPr lang="en-US" sz="2400" dirty="0" err="1" smtClean="0"/>
              <a:t>exeinfo</a:t>
            </a:r>
            <a:r>
              <a:rPr lang="en-US" sz="2400" dirty="0" smtClean="0"/>
              <a:t>, second only to experience. </a:t>
            </a:r>
            <a:endParaRPr lang="en-US" sz="2400" dirty="0" smtClean="0"/>
          </a:p>
          <a:p>
            <a:r>
              <a:rPr lang="en-US" sz="2400" dirty="0" smtClean="0"/>
              <a:t>It </a:t>
            </a:r>
            <a:r>
              <a:rPr lang="en-US" sz="2400" dirty="0" smtClean="0"/>
              <a:t>has a packer database with which it searches through, can scan for media files, IP addresses, hostnames, and all that other good stuff. </a:t>
            </a:r>
            <a:endParaRPr lang="en-US" sz="2400" dirty="0" smtClean="0"/>
          </a:p>
          <a:p>
            <a:r>
              <a:rPr lang="en-US" sz="2400" dirty="0" smtClean="0"/>
              <a:t>And </a:t>
            </a:r>
            <a:r>
              <a:rPr lang="en-US" sz="2400" dirty="0" smtClean="0"/>
              <a:t>its free which makes it #1.</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Unpacking demonstration</a:t>
            </a:r>
            <a:endParaRPr lang="en-US" dirty="0"/>
          </a:p>
        </p:txBody>
      </p:sp>
      <p:sp>
        <p:nvSpPr>
          <p:cNvPr id="4" name="TextBox 3"/>
          <p:cNvSpPr txBox="1"/>
          <p:nvPr/>
        </p:nvSpPr>
        <p:spPr>
          <a:xfrm>
            <a:off x="457200" y="1676400"/>
            <a:ext cx="8153400" cy="923330"/>
          </a:xfrm>
          <a:prstGeom prst="rect">
            <a:avLst/>
          </a:prstGeom>
          <a:noFill/>
        </p:spPr>
        <p:txBody>
          <a:bodyPr wrap="square" rtlCol="0">
            <a:spAutoFit/>
          </a:bodyPr>
          <a:lstStyle/>
          <a:p>
            <a:r>
              <a:rPr lang="en-US" dirty="0" smtClean="0"/>
              <a:t>Fire up your debuggers. We’ll be going over the ‘Local-Appwizard.exe’ file in the ‘Samples’ folder.</a:t>
            </a:r>
          </a:p>
          <a:p>
            <a:endParaRPr lang="en-US" dirty="0"/>
          </a:p>
        </p:txBody>
      </p:sp>
      <p:pic>
        <p:nvPicPr>
          <p:cNvPr id="8195" name="Picture 3" descr="A:\pix\Reactions\1337977838709.png"/>
          <p:cNvPicPr>
            <a:picLocks noChangeAspect="1" noChangeArrowheads="1"/>
          </p:cNvPicPr>
          <p:nvPr/>
        </p:nvPicPr>
        <p:blipFill>
          <a:blip r:embed="rId2" cstate="print"/>
          <a:srcRect/>
          <a:stretch>
            <a:fillRect/>
          </a:stretch>
        </p:blipFill>
        <p:spPr bwMode="auto">
          <a:xfrm>
            <a:off x="1905000" y="2286000"/>
            <a:ext cx="5055990" cy="449421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For when you either a) don’t care about the inner workings and only want basic info from the malware or b) malware packed /encrypted tight and you cant get around it.</a:t>
            </a:r>
          </a:p>
          <a:p>
            <a:r>
              <a:rPr lang="en-US" dirty="0" smtClean="0"/>
              <a:t>This is where proper usage of </a:t>
            </a:r>
            <a:r>
              <a:rPr lang="en-US" dirty="0" err="1" smtClean="0"/>
              <a:t>procmon</a:t>
            </a:r>
            <a:r>
              <a:rPr lang="en-US" dirty="0" smtClean="0"/>
              <a:t> / </a:t>
            </a:r>
            <a:r>
              <a:rPr lang="en-US" dirty="0" err="1" smtClean="0"/>
              <a:t>wireshark</a:t>
            </a:r>
            <a:r>
              <a:rPr lang="en-US" dirty="0" smtClean="0"/>
              <a:t> / cuckoo are a godsend. Even if a program’s assembly code </a:t>
            </a:r>
            <a:r>
              <a:rPr lang="en-US" dirty="0" smtClean="0"/>
              <a:t>isn’t </a:t>
            </a:r>
            <a:r>
              <a:rPr lang="en-US" dirty="0" smtClean="0"/>
              <a:t>available, we can still see what its doing and probe it </a:t>
            </a:r>
            <a:r>
              <a:rPr lang="en-US" dirty="0" err="1" smtClean="0"/>
              <a:t>blackbox</a:t>
            </a:r>
            <a:r>
              <a:rPr lang="en-US" dirty="0" smtClean="0"/>
              <a:t> style.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Analysis</a:t>
            </a:r>
            <a:endParaRPr lang="en-US" dirty="0"/>
          </a:p>
        </p:txBody>
      </p:sp>
      <p:sp>
        <p:nvSpPr>
          <p:cNvPr id="3" name="Content Placeholder 2"/>
          <p:cNvSpPr>
            <a:spLocks noGrp="1"/>
          </p:cNvSpPr>
          <p:nvPr>
            <p:ph idx="1"/>
          </p:nvPr>
        </p:nvSpPr>
        <p:spPr/>
        <p:txBody>
          <a:bodyPr>
            <a:normAutofit lnSpcReduction="10000"/>
          </a:bodyPr>
          <a:lstStyle/>
          <a:p>
            <a:r>
              <a:rPr lang="en-US" dirty="0" err="1" smtClean="0"/>
              <a:t>HookAnalyzer</a:t>
            </a:r>
            <a:r>
              <a:rPr lang="en-US" dirty="0"/>
              <a:t> </a:t>
            </a:r>
            <a:r>
              <a:rPr lang="en-US" dirty="0" smtClean="0"/>
              <a:t>and Volatility are excellent memory analysis tools. </a:t>
            </a:r>
            <a:r>
              <a:rPr lang="en-US" dirty="0" err="1" smtClean="0"/>
              <a:t>HookAnalyzer</a:t>
            </a:r>
            <a:r>
              <a:rPr lang="en-US" dirty="0" smtClean="0"/>
              <a:t> will do it live, but Volatility requires a memory dump and has to be done post execution. </a:t>
            </a:r>
            <a:endParaRPr lang="en-US" dirty="0"/>
          </a:p>
          <a:p>
            <a:r>
              <a:rPr lang="en-US" dirty="0" smtClean="0"/>
              <a:t>Process Hacker allows you to dump a running process’s memory for inspection and allows for filtering and searching. The same can be done via your debugger, but this isn’t always feasible.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 </a:t>
            </a:r>
            <a:r>
              <a:rPr lang="en-US" dirty="0" err="1" smtClean="0"/>
              <a:t>Analyser</a:t>
            </a:r>
            <a:endParaRPr lang="en-US" dirty="0"/>
          </a:p>
        </p:txBody>
      </p:sp>
      <p:pic>
        <p:nvPicPr>
          <p:cNvPr id="19459" name="Picture 3"/>
          <p:cNvPicPr>
            <a:picLocks noChangeAspect="1" noChangeArrowheads="1"/>
          </p:cNvPicPr>
          <p:nvPr/>
        </p:nvPicPr>
        <p:blipFill>
          <a:blip r:embed="rId2" cstate="print"/>
          <a:srcRect/>
          <a:stretch>
            <a:fillRect/>
          </a:stretch>
        </p:blipFill>
        <p:spPr bwMode="auto">
          <a:xfrm>
            <a:off x="4724400" y="2209800"/>
            <a:ext cx="4300538" cy="4504736"/>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1" y="2209801"/>
            <a:ext cx="4663438" cy="2285999"/>
          </a:xfrm>
          <a:prstGeom prst="rect">
            <a:avLst/>
          </a:prstGeom>
          <a:noFill/>
          <a:ln w="9525">
            <a:noFill/>
            <a:miter lim="800000"/>
            <a:headEnd/>
            <a:tailEnd/>
          </a:ln>
        </p:spPr>
      </p:pic>
      <p:sp>
        <p:nvSpPr>
          <p:cNvPr id="8" name="TextBox 7"/>
          <p:cNvSpPr txBox="1"/>
          <p:nvPr/>
        </p:nvSpPr>
        <p:spPr>
          <a:xfrm>
            <a:off x="152400" y="1524000"/>
            <a:ext cx="8631915" cy="369332"/>
          </a:xfrm>
          <a:prstGeom prst="rect">
            <a:avLst/>
          </a:prstGeom>
          <a:noFill/>
        </p:spPr>
        <p:txBody>
          <a:bodyPr wrap="none" rtlCol="0">
            <a:spAutoFit/>
          </a:bodyPr>
          <a:lstStyle/>
          <a:p>
            <a:r>
              <a:rPr lang="en-US" dirty="0" smtClean="0"/>
              <a:t> This tool supports live memory analysis of running processes This makes it indispensable.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Process Hacker</a:t>
            </a:r>
            <a:endParaRPr lang="en-US" dirty="0"/>
          </a:p>
        </p:txBody>
      </p:sp>
      <p:sp>
        <p:nvSpPr>
          <p:cNvPr id="5" name="TextBox 4"/>
          <p:cNvSpPr txBox="1"/>
          <p:nvPr/>
        </p:nvSpPr>
        <p:spPr>
          <a:xfrm>
            <a:off x="762000" y="838200"/>
            <a:ext cx="7620000" cy="830997"/>
          </a:xfrm>
          <a:prstGeom prst="rect">
            <a:avLst/>
          </a:prstGeom>
          <a:noFill/>
        </p:spPr>
        <p:txBody>
          <a:bodyPr wrap="square" rtlCol="0">
            <a:spAutoFit/>
          </a:bodyPr>
          <a:lstStyle/>
          <a:p>
            <a:r>
              <a:rPr lang="en-US" sz="1600" dirty="0" smtClean="0"/>
              <a:t>Another must have useful tool. Capable of live memory searching and dumping, it provides things </a:t>
            </a:r>
            <a:r>
              <a:rPr lang="en-US" sz="1600" dirty="0" err="1" smtClean="0"/>
              <a:t>taskmanager</a:t>
            </a:r>
            <a:r>
              <a:rPr lang="en-US" sz="1600" dirty="0" smtClean="0"/>
              <a:t> should but doesn’t including disk IO monitoring and networking activity monitoring capabilities. </a:t>
            </a:r>
            <a:endParaRPr lang="en-US" sz="1600" dirty="0"/>
          </a:p>
        </p:txBody>
      </p:sp>
      <p:pic>
        <p:nvPicPr>
          <p:cNvPr id="18433" name="Picture 1"/>
          <p:cNvPicPr>
            <a:picLocks noChangeAspect="1" noChangeArrowheads="1"/>
          </p:cNvPicPr>
          <p:nvPr/>
        </p:nvPicPr>
        <p:blipFill>
          <a:blip r:embed="rId2" cstate="print"/>
          <a:srcRect/>
          <a:stretch>
            <a:fillRect/>
          </a:stretch>
        </p:blipFill>
        <p:spPr bwMode="auto">
          <a:xfrm>
            <a:off x="609600" y="1828800"/>
            <a:ext cx="7989216" cy="4889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X86 / 64 ASM</a:t>
            </a:r>
            <a:endParaRPr lang="en-US" dirty="0"/>
          </a:p>
        </p:txBody>
      </p:sp>
      <p:sp>
        <p:nvSpPr>
          <p:cNvPr id="4" name="TextBox 3"/>
          <p:cNvSpPr txBox="1"/>
          <p:nvPr/>
        </p:nvSpPr>
        <p:spPr>
          <a:xfrm>
            <a:off x="838200" y="1524000"/>
            <a:ext cx="7596247" cy="646331"/>
          </a:xfrm>
          <a:prstGeom prst="rect">
            <a:avLst/>
          </a:prstGeom>
          <a:noFill/>
        </p:spPr>
        <p:txBody>
          <a:bodyPr wrap="none" rtlCol="0">
            <a:spAutoFit/>
          </a:bodyPr>
          <a:lstStyle/>
          <a:p>
            <a:r>
              <a:rPr lang="en-US" dirty="0" smtClean="0"/>
              <a:t>My good friend Eric Davisson will now speak about the basics of X86 assembly. </a:t>
            </a:r>
          </a:p>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2590800" y="2133600"/>
            <a:ext cx="3811429" cy="4038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Volatility In Action</a:t>
            </a:r>
            <a:endParaRPr lang="en-US" dirty="0"/>
          </a:p>
        </p:txBody>
      </p:sp>
      <p:sp>
        <p:nvSpPr>
          <p:cNvPr id="3" name="Content Placeholder 2"/>
          <p:cNvSpPr>
            <a:spLocks noGrp="1"/>
          </p:cNvSpPr>
          <p:nvPr>
            <p:ph idx="1"/>
          </p:nvPr>
        </p:nvSpPr>
        <p:spPr/>
        <p:txBody>
          <a:bodyPr/>
          <a:lstStyle/>
          <a:p>
            <a:r>
              <a:rPr lang="en-US" dirty="0" smtClean="0"/>
              <a:t>&lt;video of me using </a:t>
            </a:r>
            <a:r>
              <a:rPr lang="en-US" dirty="0" smtClean="0"/>
              <a:t>volatility or I’ll do it live&gt;</a:t>
            </a:r>
            <a:endParaRPr lang="en-US" dirty="0"/>
          </a:p>
        </p:txBody>
      </p:sp>
      <p:pic>
        <p:nvPicPr>
          <p:cNvPr id="4" name="Picture 6" descr="A:\pix\1332976825146.png"/>
          <p:cNvPicPr>
            <a:picLocks noChangeAspect="1" noChangeArrowheads="1"/>
          </p:cNvPicPr>
          <p:nvPr/>
        </p:nvPicPr>
        <p:blipFill>
          <a:blip r:embed="rId2" cstate="print"/>
          <a:srcRect/>
          <a:stretch>
            <a:fillRect/>
          </a:stretch>
        </p:blipFill>
        <p:spPr bwMode="auto">
          <a:xfrm>
            <a:off x="1905000" y="2124364"/>
            <a:ext cx="4953000" cy="473363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Get Malware?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http://www.offensivecomputing.net/</a:t>
            </a:r>
            <a:r>
              <a:rPr lang="en-US" dirty="0" smtClean="0"/>
              <a:t> </a:t>
            </a:r>
            <a:endParaRPr lang="en-US" dirty="0" smtClean="0"/>
          </a:p>
          <a:p>
            <a:r>
              <a:rPr lang="en-US" dirty="0" smtClean="0"/>
              <a:t>IRC</a:t>
            </a:r>
          </a:p>
          <a:p>
            <a:r>
              <a:rPr lang="en-US" dirty="0" err="1" smtClean="0"/>
              <a:t>Reddit</a:t>
            </a:r>
            <a:r>
              <a:rPr lang="en-US" dirty="0" smtClean="0"/>
              <a:t> / 4chan / </a:t>
            </a:r>
            <a:r>
              <a:rPr lang="en-US" dirty="0" err="1" smtClean="0"/>
              <a:t>Tumblr</a:t>
            </a:r>
            <a:endParaRPr lang="en-US" dirty="0" smtClean="0"/>
          </a:p>
          <a:p>
            <a:r>
              <a:rPr lang="en-US" dirty="0" smtClean="0"/>
              <a:t>me </a:t>
            </a:r>
            <a:r>
              <a:rPr lang="en-US" dirty="0" smtClean="0"/>
              <a:t>(</a:t>
            </a:r>
            <a:r>
              <a:rPr lang="en-US" dirty="0" smtClean="0">
                <a:hlinkClick r:id="rId3"/>
              </a:rPr>
              <a:t>joe@gironsec.com</a:t>
            </a:r>
            <a:r>
              <a:rPr lang="en-US" dirty="0" smtClean="0"/>
              <a:t>), </a:t>
            </a:r>
            <a:endParaRPr lang="en-US" dirty="0" smtClean="0"/>
          </a:p>
          <a:p>
            <a:r>
              <a:rPr lang="en-US" dirty="0" smtClean="0"/>
              <a:t>Twitter </a:t>
            </a:r>
            <a:r>
              <a:rPr lang="en-US" dirty="0" smtClean="0"/>
              <a:t>#</a:t>
            </a:r>
            <a:r>
              <a:rPr lang="en-US" dirty="0" err="1" smtClean="0"/>
              <a:t>malwaremustdie</a:t>
            </a:r>
            <a:endParaRPr lang="en-US" dirty="0" smtClean="0"/>
          </a:p>
          <a:p>
            <a:r>
              <a:rPr lang="en-US" dirty="0" smtClean="0"/>
              <a:t>AV companies </a:t>
            </a:r>
          </a:p>
          <a:p>
            <a:r>
              <a:rPr lang="en-US" dirty="0" smtClean="0">
                <a:hlinkClick r:id="rId4"/>
              </a:rPr>
              <a:t>http://syrianmalware.net</a:t>
            </a:r>
            <a:endParaRPr lang="en-US" dirty="0" smtClean="0"/>
          </a:p>
          <a:p>
            <a:r>
              <a:rPr lang="en-US" dirty="0" smtClean="0"/>
              <a:t>Torrents / </a:t>
            </a:r>
            <a:r>
              <a:rPr lang="en-US" dirty="0" smtClean="0"/>
              <a:t>cracked </a:t>
            </a:r>
            <a:r>
              <a:rPr lang="en-US" dirty="0" smtClean="0"/>
              <a:t>software / </a:t>
            </a:r>
            <a:r>
              <a:rPr lang="en-US" dirty="0" err="1" smtClean="0"/>
              <a:t>gnutella</a:t>
            </a:r>
            <a:r>
              <a:rPr lang="en-US" dirty="0" smtClean="0"/>
              <a:t> </a:t>
            </a:r>
            <a:r>
              <a:rPr lang="en-US" dirty="0" smtClean="0"/>
              <a:t>network.</a:t>
            </a:r>
          </a:p>
          <a:p>
            <a:r>
              <a:rPr lang="en-US" dirty="0" smtClean="0"/>
              <a:t>Spam email</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I’m stuck </a:t>
            </a:r>
            <a:r>
              <a:rPr lang="en-US" dirty="0" smtClean="0">
                <a:sym typeface="Wingdings" pitchFamily="2" charset="2"/>
              </a:rPr>
              <a:t></a:t>
            </a:r>
            <a:endParaRPr lang="en-US" dirty="0"/>
          </a:p>
        </p:txBody>
      </p:sp>
      <p:sp>
        <p:nvSpPr>
          <p:cNvPr id="4" name="TextBox 3"/>
          <p:cNvSpPr txBox="1"/>
          <p:nvPr/>
        </p:nvSpPr>
        <p:spPr>
          <a:xfrm>
            <a:off x="381000" y="1447800"/>
            <a:ext cx="5257800" cy="5016758"/>
          </a:xfrm>
          <a:prstGeom prst="rect">
            <a:avLst/>
          </a:prstGeom>
          <a:noFill/>
        </p:spPr>
        <p:txBody>
          <a:bodyPr wrap="square" rtlCol="0">
            <a:spAutoFit/>
          </a:bodyPr>
          <a:lstStyle/>
          <a:p>
            <a:r>
              <a:rPr lang="en-US" sz="3200" dirty="0" smtClean="0"/>
              <a:t>If you ever get stuck on a sample, fear not. There are communities out there that deal with malware forensics. </a:t>
            </a:r>
            <a:r>
              <a:rPr lang="en-US" sz="3200" dirty="0" err="1" smtClean="0"/>
              <a:t>Reddit</a:t>
            </a:r>
            <a:r>
              <a:rPr lang="en-US" sz="3200" dirty="0" smtClean="0"/>
              <a:t>, </a:t>
            </a:r>
            <a:r>
              <a:rPr lang="en-US" sz="3200" dirty="0" err="1" smtClean="0"/>
              <a:t>Exeforums</a:t>
            </a:r>
            <a:r>
              <a:rPr lang="en-US" sz="3200" dirty="0" smtClean="0"/>
              <a:t>, </a:t>
            </a:r>
            <a:r>
              <a:rPr lang="en-US" sz="3200" dirty="0" smtClean="0"/>
              <a:t>woodman, </a:t>
            </a:r>
            <a:r>
              <a:rPr lang="en-US" sz="3200" dirty="0" smtClean="0"/>
              <a:t>kernelmode.info, mailing lists, and even twitter are excellent sources full of people who will help. Even </a:t>
            </a:r>
            <a:r>
              <a:rPr lang="en-US" sz="3200" dirty="0" smtClean="0"/>
              <a:t>IRC still </a:t>
            </a:r>
            <a:r>
              <a:rPr lang="en-US" sz="3200" dirty="0" smtClean="0"/>
              <a:t>works. </a:t>
            </a:r>
          </a:p>
          <a:p>
            <a:endParaRPr lang="en-US" sz="3200" dirty="0"/>
          </a:p>
        </p:txBody>
      </p:sp>
      <p:pic>
        <p:nvPicPr>
          <p:cNvPr id="15361" name="Picture 1" descr="A:\pix\Reactions\1341212013675.png"/>
          <p:cNvPicPr>
            <a:picLocks noChangeAspect="1" noChangeArrowheads="1"/>
          </p:cNvPicPr>
          <p:nvPr/>
        </p:nvPicPr>
        <p:blipFill>
          <a:blip r:embed="rId2" cstate="print"/>
          <a:srcRect/>
          <a:stretch>
            <a:fillRect/>
          </a:stretch>
        </p:blipFill>
        <p:spPr bwMode="auto">
          <a:xfrm>
            <a:off x="4724400" y="1371600"/>
            <a:ext cx="4762500" cy="47625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https://code.google.com/p/corkami/</a:t>
            </a:r>
            <a:endParaRPr lang="en-US" dirty="0" smtClean="0"/>
          </a:p>
          <a:p>
            <a:r>
              <a:rPr lang="en-US" dirty="0" smtClean="0"/>
              <a:t>^^ An excellent resource for info on reversing</a:t>
            </a:r>
          </a:p>
          <a:p>
            <a:r>
              <a:rPr lang="en-US" dirty="0" smtClean="0">
                <a:hlinkClick r:id="rId3"/>
              </a:rPr>
              <a:t>http://www.woodmann.com/collaborative/tools/index.php/Category:RCE_Tools</a:t>
            </a:r>
            <a:endParaRPr lang="en-US" dirty="0" smtClean="0"/>
          </a:p>
          <a:p>
            <a:r>
              <a:rPr lang="en-US" dirty="0" smtClean="0"/>
              <a:t>^^ huge resource for reverse engineering tools</a:t>
            </a:r>
          </a:p>
          <a:p>
            <a:r>
              <a:rPr lang="en-US" dirty="0" smtClean="0">
                <a:hlinkClick r:id="rId4"/>
              </a:rPr>
              <a:t>http://reddit.com/r/ReverseEngineering/</a:t>
            </a:r>
            <a:endParaRPr lang="en-US" dirty="0" smtClean="0"/>
          </a:p>
          <a:p>
            <a:r>
              <a:rPr lang="en-US" dirty="0" smtClean="0"/>
              <a:t>^^ Still better than /r/malware. Avoid /r/malware</a:t>
            </a:r>
          </a:p>
          <a:p>
            <a:r>
              <a:rPr lang="en-US" dirty="0" smtClean="0">
                <a:hlinkClick r:id="rId5"/>
              </a:rPr>
              <a:t>http://gironsec.com/blog/</a:t>
            </a:r>
            <a:r>
              <a:rPr lang="en-US" dirty="0" smtClean="0"/>
              <a:t> </a:t>
            </a:r>
          </a:p>
          <a:p>
            <a:r>
              <a:rPr lang="en-US" dirty="0" smtClean="0"/>
              <a:t>^^ shameless self promotion? No, I got plenty of good guides!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3313" name="Picture 1" descr="A:\pix\Reactions\1329018225621.png"/>
          <p:cNvPicPr>
            <a:picLocks noChangeAspect="1" noChangeArrowheads="1"/>
          </p:cNvPicPr>
          <p:nvPr/>
        </p:nvPicPr>
        <p:blipFill>
          <a:blip r:embed="rId2" cstate="print"/>
          <a:srcRect/>
          <a:stretch>
            <a:fillRect/>
          </a:stretch>
        </p:blipFill>
        <p:spPr bwMode="auto">
          <a:xfrm>
            <a:off x="2057400" y="1371600"/>
            <a:ext cx="4815718" cy="5486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a:xfrm>
            <a:off x="457200" y="1600201"/>
            <a:ext cx="8229600" cy="1981200"/>
          </a:xfrm>
        </p:spPr>
        <p:txBody>
          <a:bodyPr/>
          <a:lstStyle/>
          <a:p>
            <a:pPr>
              <a:buNone/>
            </a:pPr>
            <a:r>
              <a:rPr lang="en-US" dirty="0" smtClean="0"/>
              <a:t>Name: Joe </a:t>
            </a:r>
            <a:r>
              <a:rPr lang="en-US" dirty="0" err="1" smtClean="0"/>
              <a:t>Giron</a:t>
            </a:r>
            <a:endParaRPr lang="en-US" dirty="0" smtClean="0"/>
          </a:p>
          <a:p>
            <a:pPr>
              <a:buNone/>
            </a:pPr>
            <a:r>
              <a:rPr lang="en-US" dirty="0" smtClean="0"/>
              <a:t>Email: </a:t>
            </a:r>
            <a:r>
              <a:rPr lang="en-US" dirty="0" smtClean="0">
                <a:hlinkClick r:id="rId2"/>
              </a:rPr>
              <a:t>Joe@gironsec.com</a:t>
            </a:r>
            <a:endParaRPr lang="en-US" dirty="0" smtClean="0"/>
          </a:p>
          <a:p>
            <a:pPr>
              <a:buNone/>
            </a:pPr>
            <a:r>
              <a:rPr lang="en-US" dirty="0" smtClean="0"/>
              <a:t>Phone: 512-902-3787</a:t>
            </a:r>
            <a:endParaRPr lang="en-US" dirty="0"/>
          </a:p>
        </p:txBody>
      </p:sp>
      <p:pic>
        <p:nvPicPr>
          <p:cNvPr id="49155" name="Picture 3" descr="A:\pix\Reactions\1315751439134.png"/>
          <p:cNvPicPr>
            <a:picLocks noChangeAspect="1" noChangeArrowheads="1"/>
          </p:cNvPicPr>
          <p:nvPr/>
        </p:nvPicPr>
        <p:blipFill>
          <a:blip r:embed="rId3" cstate="print"/>
          <a:srcRect/>
          <a:stretch>
            <a:fillRect/>
          </a:stretch>
        </p:blipFill>
        <p:spPr bwMode="auto">
          <a:xfrm>
            <a:off x="5562600" y="1625296"/>
            <a:ext cx="3581400" cy="52327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The Trade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Every reverse engineer should have these in their bag:</a:t>
            </a:r>
          </a:p>
          <a:p>
            <a:pPr>
              <a:buNone/>
            </a:pPr>
            <a:endParaRPr lang="en-US" dirty="0" smtClean="0"/>
          </a:p>
          <a:p>
            <a:r>
              <a:rPr lang="en-US" dirty="0" smtClean="0"/>
              <a:t>Debugger - </a:t>
            </a:r>
            <a:r>
              <a:rPr lang="en-US" dirty="0" err="1" smtClean="0"/>
              <a:t>ollydbg</a:t>
            </a:r>
            <a:r>
              <a:rPr lang="en-US" dirty="0" smtClean="0"/>
              <a:t>, </a:t>
            </a:r>
            <a:r>
              <a:rPr lang="en-US" dirty="0" err="1" smtClean="0"/>
              <a:t>windbg</a:t>
            </a:r>
            <a:r>
              <a:rPr lang="en-US" dirty="0" smtClean="0"/>
              <a:t>, </a:t>
            </a:r>
            <a:r>
              <a:rPr lang="en-US" dirty="0" err="1" smtClean="0"/>
              <a:t>syser</a:t>
            </a:r>
            <a:r>
              <a:rPr lang="en-US" dirty="0" smtClean="0"/>
              <a:t>, IDA, immunity.</a:t>
            </a:r>
            <a:endParaRPr lang="en-US" dirty="0" smtClean="0"/>
          </a:p>
          <a:p>
            <a:r>
              <a:rPr lang="en-US" dirty="0" err="1" smtClean="0"/>
              <a:t>Disassembler</a:t>
            </a:r>
            <a:r>
              <a:rPr lang="en-US" dirty="0" smtClean="0"/>
              <a:t> – IDA, </a:t>
            </a:r>
            <a:r>
              <a:rPr lang="en-US" dirty="0" err="1" smtClean="0"/>
              <a:t>olly</a:t>
            </a:r>
            <a:r>
              <a:rPr lang="en-US" dirty="0" smtClean="0"/>
              <a:t>, immunity, </a:t>
            </a:r>
            <a:r>
              <a:rPr lang="en-US" dirty="0" err="1" smtClean="0"/>
              <a:t>windbg</a:t>
            </a:r>
            <a:endParaRPr lang="en-US" dirty="0"/>
          </a:p>
          <a:p>
            <a:r>
              <a:rPr lang="en-US" dirty="0" smtClean="0"/>
              <a:t>System Monitoring tools </a:t>
            </a:r>
            <a:r>
              <a:rPr lang="en-US" dirty="0" smtClean="0"/>
              <a:t>- </a:t>
            </a:r>
            <a:r>
              <a:rPr lang="en-US" dirty="0" err="1" smtClean="0"/>
              <a:t>procmon</a:t>
            </a:r>
            <a:r>
              <a:rPr lang="en-US" dirty="0" smtClean="0"/>
              <a:t>, Process </a:t>
            </a:r>
            <a:r>
              <a:rPr lang="en-US" dirty="0" smtClean="0"/>
              <a:t>hacker</a:t>
            </a:r>
            <a:endParaRPr lang="en-US" dirty="0" smtClean="0"/>
          </a:p>
          <a:p>
            <a:r>
              <a:rPr lang="en-US" dirty="0" smtClean="0"/>
              <a:t>Misc tools - </a:t>
            </a:r>
            <a:r>
              <a:rPr lang="en-US" dirty="0" err="1" smtClean="0"/>
              <a:t>exeinfo</a:t>
            </a:r>
            <a:r>
              <a:rPr lang="en-US" dirty="0" smtClean="0"/>
              <a:t>, </a:t>
            </a:r>
            <a:r>
              <a:rPr lang="en-US" dirty="0" err="1" smtClean="0"/>
              <a:t>HookAnalyser</a:t>
            </a:r>
            <a:r>
              <a:rPr lang="en-US" dirty="0" smtClean="0"/>
              <a:t>, Cuckoo </a:t>
            </a:r>
            <a:r>
              <a:rPr lang="en-US" dirty="0" err="1" smtClean="0"/>
              <a:t>Sanbox</a:t>
            </a:r>
            <a:r>
              <a:rPr lang="en-US" dirty="0" smtClean="0"/>
              <a:t>, </a:t>
            </a:r>
            <a:r>
              <a:rPr lang="en-US" dirty="0" err="1" smtClean="0"/>
              <a:t>gmer</a:t>
            </a:r>
            <a:r>
              <a:rPr lang="en-US" dirty="0" smtClean="0"/>
              <a:t>, </a:t>
            </a:r>
            <a:r>
              <a:rPr lang="en-US" dirty="0" err="1" smtClean="0"/>
              <a:t>rootrepeal</a:t>
            </a:r>
            <a:r>
              <a:rPr lang="en-US" dirty="0" smtClean="0"/>
              <a:t>, </a:t>
            </a:r>
            <a:r>
              <a:rPr lang="en-US" dirty="0" err="1" smtClean="0"/>
              <a:t>wireshark</a:t>
            </a:r>
            <a:r>
              <a:rPr lang="en-US" dirty="0" smtClean="0"/>
              <a:t>, volatility, HXD, </a:t>
            </a:r>
            <a:r>
              <a:rPr lang="en-US" dirty="0" err="1" smtClean="0"/>
              <a:t>ilspy</a:t>
            </a:r>
            <a:r>
              <a:rPr lang="en-US" dirty="0" smtClean="0"/>
              <a:t>, </a:t>
            </a:r>
            <a:r>
              <a:rPr lang="en-US" dirty="0" err="1" smtClean="0"/>
              <a:t>jd-gui</a:t>
            </a:r>
            <a:r>
              <a:rPr lang="en-US" dirty="0" smtClean="0"/>
              <a:t>, p32dasm, </a:t>
            </a:r>
            <a:r>
              <a:rPr lang="en-US" dirty="0" err="1" smtClean="0"/>
              <a:t>cff</a:t>
            </a:r>
            <a:r>
              <a:rPr lang="en-US" dirty="0" smtClean="0"/>
              <a:t> explorer</a:t>
            </a:r>
            <a:r>
              <a:rPr lang="en-US" dirty="0" smtClean="0"/>
              <a:t>, </a:t>
            </a:r>
            <a:r>
              <a:rPr lang="en-US" dirty="0" err="1" smtClean="0"/>
              <a:t>winprefetch</a:t>
            </a:r>
            <a:r>
              <a:rPr lang="en-US" dirty="0" smtClean="0"/>
              <a:t> viewer</a:t>
            </a:r>
            <a:r>
              <a:rPr lang="en-US" dirty="0" smtClean="0"/>
              <a:t>, </a:t>
            </a:r>
            <a:r>
              <a:rPr lang="en-US" dirty="0" err="1" smtClean="0"/>
              <a:t>autoruns</a:t>
            </a:r>
            <a:r>
              <a:rPr lang="en-US" dirty="0" smtClean="0"/>
              <a:t>.</a:t>
            </a:r>
          </a:p>
          <a:p>
            <a:pPr>
              <a:buNone/>
            </a:pPr>
            <a:r>
              <a:rPr lang="en-US" dirty="0" smtClean="0"/>
              <a:t>     Lot's </a:t>
            </a:r>
            <a:r>
              <a:rPr lang="en-US" dirty="0" smtClean="0"/>
              <a:t>of tools, but they each serve a purpose. Over time you'll become accustomed to each one and wonder what you ever did without them.</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Your Environment</a:t>
            </a:r>
            <a:endParaRPr lang="en-US" dirty="0"/>
          </a:p>
        </p:txBody>
      </p:sp>
      <p:sp>
        <p:nvSpPr>
          <p:cNvPr id="3" name="Content Placeholder 2"/>
          <p:cNvSpPr>
            <a:spLocks noGrp="1"/>
          </p:cNvSpPr>
          <p:nvPr>
            <p:ph idx="1"/>
          </p:nvPr>
        </p:nvSpPr>
        <p:spPr/>
        <p:txBody>
          <a:bodyPr/>
          <a:lstStyle/>
          <a:p>
            <a:r>
              <a:rPr lang="en-US" dirty="0" smtClean="0"/>
              <a:t>Every Environment should be off your network unless absolutely necessary. </a:t>
            </a:r>
          </a:p>
          <a:p>
            <a:r>
              <a:rPr lang="en-US" dirty="0" smtClean="0"/>
              <a:t>Use a VM!!!</a:t>
            </a:r>
          </a:p>
          <a:p>
            <a:r>
              <a:rPr lang="en-US" dirty="0" err="1" smtClean="0"/>
              <a:t>Sandboxie</a:t>
            </a:r>
            <a:r>
              <a:rPr lang="en-US" dirty="0" smtClean="0"/>
              <a:t> is no substitute</a:t>
            </a:r>
          </a:p>
          <a:p>
            <a:r>
              <a:rPr lang="en-US" dirty="0" smtClean="0"/>
              <a:t>Cuckoo works wonders</a:t>
            </a:r>
          </a:p>
          <a:p>
            <a:r>
              <a:rPr lang="en-US" dirty="0" smtClean="0"/>
              <a:t>Dual monitors are a godsend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The Debugger</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r>
              <a:rPr lang="en-US" dirty="0" smtClean="0"/>
              <a:t>The debugger is your </a:t>
            </a:r>
            <a:r>
              <a:rPr lang="en-US" dirty="0" smtClean="0"/>
              <a:t>best friend. Treat him with respect.</a:t>
            </a:r>
          </a:p>
          <a:p>
            <a:pPr>
              <a:buNone/>
            </a:pPr>
            <a:r>
              <a:rPr lang="en-US" dirty="0" smtClean="0"/>
              <a:t> </a:t>
            </a:r>
            <a:r>
              <a:rPr lang="en-US" dirty="0" smtClean="0"/>
              <a:t>    There </a:t>
            </a:r>
            <a:r>
              <a:rPr lang="en-US" dirty="0" smtClean="0"/>
              <a:t>are 2 kinds of debuggers - kernel debuggers and </a:t>
            </a:r>
            <a:r>
              <a:rPr lang="en-US" dirty="0" err="1" smtClean="0"/>
              <a:t>usermode</a:t>
            </a:r>
            <a:r>
              <a:rPr lang="en-US" dirty="0" smtClean="0"/>
              <a:t> debuggers.</a:t>
            </a:r>
          </a:p>
          <a:p>
            <a:r>
              <a:rPr lang="en-US" dirty="0" smtClean="0"/>
              <a:t>A kernel debugger operates at ring 0 - essentially the driver level and has direct access to the kernel.</a:t>
            </a:r>
          </a:p>
          <a:p>
            <a:r>
              <a:rPr lang="en-US" dirty="0" smtClean="0"/>
              <a:t> A </a:t>
            </a:r>
            <a:r>
              <a:rPr lang="en-US" dirty="0" err="1" smtClean="0"/>
              <a:t>usermode</a:t>
            </a:r>
            <a:r>
              <a:rPr lang="en-US" dirty="0" smtClean="0"/>
              <a:t> debugger is the opposite, having only access to the </a:t>
            </a:r>
            <a:r>
              <a:rPr lang="en-US" dirty="0" err="1" smtClean="0"/>
              <a:t>usermode</a:t>
            </a:r>
            <a:r>
              <a:rPr lang="en-US" dirty="0" smtClean="0"/>
              <a:t> space of the operating system. Most of the time, this is enough, but not always. In the case of </a:t>
            </a:r>
            <a:r>
              <a:rPr lang="en-US" dirty="0" err="1" smtClean="0"/>
              <a:t>rootkits</a:t>
            </a:r>
            <a:r>
              <a:rPr lang="en-US" dirty="0" smtClean="0"/>
              <a:t>, or even super advanced protection schemes, its preferable to step into a kernel mode debugger instead as user mode would then become untrustworthy.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Immunity Break Down</a:t>
            </a:r>
            <a:endParaRPr lang="en-US" dirty="0"/>
          </a:p>
        </p:txBody>
      </p:sp>
      <p:pic>
        <p:nvPicPr>
          <p:cNvPr id="1026" name="Picture 2" descr="D:\downloads\kek\immunity1.png"/>
          <p:cNvPicPr>
            <a:picLocks noChangeAspect="1" noChangeArrowheads="1"/>
          </p:cNvPicPr>
          <p:nvPr/>
        </p:nvPicPr>
        <p:blipFill>
          <a:blip r:embed="rId2" cstate="print"/>
          <a:srcRect/>
          <a:stretch>
            <a:fillRect/>
          </a:stretch>
        </p:blipFill>
        <p:spPr bwMode="auto">
          <a:xfrm>
            <a:off x="152400" y="707571"/>
            <a:ext cx="8839200" cy="599802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Immunity Breakdown 2</a:t>
            </a:r>
            <a:endParaRPr lang="en-US" dirty="0"/>
          </a:p>
        </p:txBody>
      </p:sp>
      <p:pic>
        <p:nvPicPr>
          <p:cNvPr id="2050" name="Picture 2" descr="D:\downloads\kek\immunity.PNG"/>
          <p:cNvPicPr>
            <a:picLocks noChangeAspect="1" noChangeArrowheads="1"/>
          </p:cNvPicPr>
          <p:nvPr/>
        </p:nvPicPr>
        <p:blipFill>
          <a:blip r:embed="rId2" cstate="print"/>
          <a:srcRect/>
          <a:stretch>
            <a:fillRect/>
          </a:stretch>
        </p:blipFill>
        <p:spPr bwMode="auto">
          <a:xfrm>
            <a:off x="304800" y="1066800"/>
            <a:ext cx="8564926" cy="5105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Breakpoints</a:t>
            </a:r>
            <a:endParaRPr lang="en-US" dirty="0"/>
          </a:p>
        </p:txBody>
      </p:sp>
      <p:sp>
        <p:nvSpPr>
          <p:cNvPr id="5" name="TextBox 4"/>
          <p:cNvSpPr txBox="1"/>
          <p:nvPr/>
        </p:nvSpPr>
        <p:spPr>
          <a:xfrm>
            <a:off x="914400" y="1447800"/>
            <a:ext cx="7162800" cy="5170646"/>
          </a:xfrm>
          <a:prstGeom prst="rect">
            <a:avLst/>
          </a:prstGeom>
          <a:noFill/>
        </p:spPr>
        <p:txBody>
          <a:bodyPr wrap="square" rtlCol="0">
            <a:spAutoFit/>
          </a:bodyPr>
          <a:lstStyle/>
          <a:p>
            <a:r>
              <a:rPr lang="en-US" sz="2200" dirty="0" smtClean="0"/>
              <a:t>Software breakpoint are CPU interrupts </a:t>
            </a:r>
            <a:r>
              <a:rPr lang="en-US" sz="2200" dirty="0" smtClean="0"/>
              <a:t>that can be placed anywhere in a program.</a:t>
            </a:r>
          </a:p>
          <a:p>
            <a:endParaRPr lang="en-US" sz="2200" dirty="0" smtClean="0"/>
          </a:p>
          <a:p>
            <a:r>
              <a:rPr lang="en-US" sz="2200" dirty="0" smtClean="0"/>
              <a:t>When you set a software breakpoint, the debugger simply writes </a:t>
            </a:r>
            <a:r>
              <a:rPr lang="en-US" sz="2200" dirty="0" smtClean="0"/>
              <a:t>the int3 </a:t>
            </a:r>
            <a:r>
              <a:rPr lang="en-US" sz="2200" dirty="0" smtClean="0"/>
              <a:t>instruction (</a:t>
            </a:r>
            <a:r>
              <a:rPr lang="en-US" sz="2200" dirty="0" err="1" smtClean="0"/>
              <a:t>opcode</a:t>
            </a:r>
            <a:r>
              <a:rPr lang="en-US" sz="2200" dirty="0" smtClean="0"/>
              <a:t> 0xCC) over the first byte of the target instruction. This causes an interrupt 3 to be fired whenever execution is transferred to the address you set a breakpoint on. When this happens, the debugger takes control and swaps the 0xCC </a:t>
            </a:r>
            <a:r>
              <a:rPr lang="en-US" sz="2200" dirty="0" err="1" smtClean="0"/>
              <a:t>opcode</a:t>
            </a:r>
            <a:r>
              <a:rPr lang="en-US" sz="2200" dirty="0" smtClean="0"/>
              <a:t> byte with the original first byte of the instruction so  you can continue execution without hitting the same breakpoint.</a:t>
            </a:r>
          </a:p>
          <a:p>
            <a:endParaRPr lang="en-US" sz="2200" dirty="0" smtClean="0"/>
          </a:p>
          <a:p>
            <a:r>
              <a:rPr lang="en-US" sz="2200" dirty="0" smtClean="0"/>
              <a:t>If the program is not running inside a debugger, the operating system will execute default handler structured </a:t>
            </a:r>
            <a:r>
              <a:rPr lang="en-US" sz="2200" dirty="0" err="1" smtClean="0"/>
              <a:t>execption</a:t>
            </a:r>
            <a:r>
              <a:rPr lang="en-US" sz="2200" dirty="0" smtClean="0"/>
              <a:t> handler to terminate the program.</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1808</Words>
  <Application>Microsoft Office PowerPoint</Application>
  <PresentationFormat>On-screen Show (4:3)</PresentationFormat>
  <Paragraphs>138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Reverse Engineering Malware For Newbies</vt:lpstr>
      <vt:lpstr>What We’re Going To Cover</vt:lpstr>
      <vt:lpstr>Basic X86 / 64 ASM</vt:lpstr>
      <vt:lpstr>Tools of The Trade</vt:lpstr>
      <vt:lpstr>Setting Up Your Environment</vt:lpstr>
      <vt:lpstr>Enter The Debugger</vt:lpstr>
      <vt:lpstr>Immunity Break Down</vt:lpstr>
      <vt:lpstr>Immunity Breakdown 2</vt:lpstr>
      <vt:lpstr>Software Breakpoints</vt:lpstr>
      <vt:lpstr>Hardware Breakpoints</vt:lpstr>
      <vt:lpstr>Opcodes</vt:lpstr>
      <vt:lpstr>Tracing</vt:lpstr>
      <vt:lpstr>I HAVE THE POWER!!!</vt:lpstr>
      <vt:lpstr>Jump2self</vt:lpstr>
      <vt:lpstr>Basic Debugger Usage</vt:lpstr>
      <vt:lpstr>Patching</vt:lpstr>
      <vt:lpstr>Patching P2</vt:lpstr>
      <vt:lpstr>Basic Malware Analysis</vt:lpstr>
      <vt:lpstr>Reporting</vt:lpstr>
      <vt:lpstr>Unpacking 101</vt:lpstr>
      <vt:lpstr>Slide 21</vt:lpstr>
      <vt:lpstr>Unpacking p2</vt:lpstr>
      <vt:lpstr>Unpacking p3</vt:lpstr>
      <vt:lpstr>Unpacking p4</vt:lpstr>
      <vt:lpstr>Unpacking demonstration</vt:lpstr>
      <vt:lpstr>Dynamic Analysis</vt:lpstr>
      <vt:lpstr>Memory Analysis</vt:lpstr>
      <vt:lpstr>Hook Analyser</vt:lpstr>
      <vt:lpstr>Process Hacker</vt:lpstr>
      <vt:lpstr>Volatility In Action</vt:lpstr>
      <vt:lpstr>Where Do I Get Malware?</vt:lpstr>
      <vt:lpstr>Help! I’m stuck </vt:lpstr>
      <vt:lpstr>Additional Resources</vt:lpstr>
      <vt:lpstr>Questions?</vt:lpstr>
      <vt:lpstr>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Reverse Engineering Malware For Newbies</dc:title>
  <dc:creator>Joe G</dc:creator>
  <cp:lastModifiedBy>Joe G</cp:lastModifiedBy>
  <cp:revision>36</cp:revision>
  <dcterms:created xsi:type="dcterms:W3CDTF">2014-10-17T15:03:21Z</dcterms:created>
  <dcterms:modified xsi:type="dcterms:W3CDTF">2014-10-20T12:03:20Z</dcterms:modified>
</cp:coreProperties>
</file>